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g0VOYUq/PAxEdF75GCyP1Qt/tZ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8ad4a1a3e8_1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38ad4a1a3e8_1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8ad4a1a3e8_1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g38ad4a1a3e8_1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ad4a1a3e8_1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38ad4a1a3e8_1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8ad4a1a3e8_1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38ad4a1a3e8_1_2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8eee24a2f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38eee24a2f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8eee24a2f3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38eee24a2f3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8ef056bee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38ef056bee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8ef056bee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38ef056beec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8ef056beec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38ef056beec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8ad4a1a3e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38ad4a1a3e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8ad4a1a3e8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38ad4a1a3e8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ad4a1a3e8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38ad4a1a3e8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8ad4a1a3e8_1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38ad4a1a3e8_1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8ad4a1a3e8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38ad4a1a3e8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8ad4a1a3e8_1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8ad4a1a3e8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p:nvPr>
            <p:ph idx="2" type="pic"/>
          </p:nvPr>
        </p:nvSpPr>
        <p:spPr>
          <a:xfrm>
            <a:off x="5183188" y="987425"/>
            <a:ext cx="6172200" cy="4873625"/>
          </a:xfrm>
          <a:prstGeom prst="rect">
            <a:avLst/>
          </a:prstGeom>
          <a:noFill/>
          <a:ln>
            <a:noFill/>
          </a:ln>
        </p:spPr>
      </p:sp>
      <p:sp>
        <p:nvSpPr>
          <p:cNvPr id="64" name="Google Shape;64;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www.figma.com/design/pGthT1iEdAhvrLcoZn89t8/Book-Inn-App?node-id=0-1&amp;p=f&amp;t=0mgu6Bhet6Fwa83J-0" TargetMode="External"/><Relationship Id="rId5"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hyperlink" Target="mailto:re.tan@duocuc.cl" TargetMode="External"/><Relationship Id="rId5" Type="http://schemas.openxmlformats.org/officeDocument/2006/relationships/image" Target="../media/image22.png"/><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4.jpg"/><Relationship Id="rId5"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Patrón de fondo&#10;&#10;Descripción generada automáticamente" id="84" name="Google Shape;84;p5"/>
          <p:cNvPicPr preferRelativeResize="0"/>
          <p:nvPr/>
        </p:nvPicPr>
        <p:blipFill rotWithShape="1">
          <a:blip r:embed="rId3">
            <a:alphaModFix amt="50000"/>
          </a:blip>
          <a:srcRect b="0" l="0" r="0" t="0"/>
          <a:stretch/>
        </p:blipFill>
        <p:spPr>
          <a:xfrm>
            <a:off x="0" y="137"/>
            <a:ext cx="12192000" cy="6857726"/>
          </a:xfrm>
          <a:prstGeom prst="rect">
            <a:avLst/>
          </a:prstGeom>
          <a:noFill/>
          <a:ln>
            <a:noFill/>
          </a:ln>
        </p:spPr>
      </p:pic>
      <p:sp>
        <p:nvSpPr>
          <p:cNvPr id="85" name="Google Shape;85;p5"/>
          <p:cNvSpPr txBox="1"/>
          <p:nvPr/>
        </p:nvSpPr>
        <p:spPr>
          <a:xfrm>
            <a:off x="428650" y="3959850"/>
            <a:ext cx="10348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4800"/>
              <a:buFont typeface="Arial"/>
              <a:buNone/>
            </a:pPr>
            <a:r>
              <a:rPr b="1" i="1" lang="en-US" sz="2400" u="none" cap="none" strike="noStrike">
                <a:solidFill>
                  <a:srgbClr val="073763"/>
                </a:solidFill>
                <a:latin typeface="Roboto"/>
                <a:ea typeface="Roboto"/>
                <a:cs typeface="Roboto"/>
                <a:sym typeface="Roboto"/>
              </a:rPr>
              <a:t>Título: Entrega</a:t>
            </a:r>
            <a:r>
              <a:rPr b="1" i="1" lang="en-US" sz="2400">
                <a:solidFill>
                  <a:srgbClr val="073763"/>
                </a:solidFill>
                <a:latin typeface="Roboto"/>
                <a:ea typeface="Roboto"/>
                <a:cs typeface="Roboto"/>
                <a:sym typeface="Roboto"/>
              </a:rPr>
              <a:t> EFT</a:t>
            </a:r>
            <a:endParaRPr b="1" i="1" sz="6100" u="none" cap="none" strike="noStrike">
              <a:solidFill>
                <a:srgbClr val="073763"/>
              </a:solidFill>
              <a:latin typeface="Roboto"/>
              <a:ea typeface="Roboto"/>
              <a:cs typeface="Roboto"/>
              <a:sym typeface="Roboto"/>
            </a:endParaRPr>
          </a:p>
        </p:txBody>
      </p:sp>
      <p:sp>
        <p:nvSpPr>
          <p:cNvPr id="86" name="Google Shape;86;p5"/>
          <p:cNvSpPr txBox="1"/>
          <p:nvPr/>
        </p:nvSpPr>
        <p:spPr>
          <a:xfrm>
            <a:off x="428638" y="4421551"/>
            <a:ext cx="7372800" cy="11118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200"/>
              <a:buFont typeface="Arial"/>
              <a:buNone/>
            </a:pPr>
            <a:r>
              <a:rPr b="1" i="0" lang="en-US" sz="3200" u="none" cap="none" strike="noStrike">
                <a:solidFill>
                  <a:srgbClr val="073763"/>
                </a:solidFill>
                <a:latin typeface="Calibri"/>
                <a:ea typeface="Calibri"/>
                <a:cs typeface="Calibri"/>
                <a:sym typeface="Calibri"/>
              </a:rPr>
              <a:t>Integrantes: Renato Tan, Romina Torres y Benjamin Morales</a:t>
            </a:r>
            <a:endParaRPr b="1" i="0" sz="3200" u="none" cap="none" strike="noStrike">
              <a:solidFill>
                <a:srgbClr val="073763"/>
              </a:solidFill>
              <a:latin typeface="Calibri"/>
              <a:ea typeface="Calibri"/>
              <a:cs typeface="Calibri"/>
              <a:sym typeface="Calibri"/>
            </a:endParaRPr>
          </a:p>
        </p:txBody>
      </p:sp>
      <p:pic>
        <p:nvPicPr>
          <p:cNvPr descr="Logotipo&#10;&#10;Descripción generada automáticamente" id="87" name="Google Shape;87;p5"/>
          <p:cNvPicPr preferRelativeResize="0"/>
          <p:nvPr/>
        </p:nvPicPr>
        <p:blipFill rotWithShape="1">
          <a:blip r:embed="rId4">
            <a:alphaModFix/>
          </a:blip>
          <a:srcRect b="0" l="0" r="0" t="0"/>
          <a:stretch/>
        </p:blipFill>
        <p:spPr>
          <a:xfrm>
            <a:off x="428638" y="315236"/>
            <a:ext cx="2366104" cy="530887"/>
          </a:xfrm>
          <a:prstGeom prst="rect">
            <a:avLst/>
          </a:prstGeom>
          <a:noFill/>
          <a:ln>
            <a:noFill/>
          </a:ln>
        </p:spPr>
      </p:pic>
      <p:sp>
        <p:nvSpPr>
          <p:cNvPr id="88" name="Google Shape;88;p5"/>
          <p:cNvSpPr txBox="1"/>
          <p:nvPr/>
        </p:nvSpPr>
        <p:spPr>
          <a:xfrm>
            <a:off x="465581" y="3128852"/>
            <a:ext cx="6860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4800"/>
              <a:buFont typeface="Arial"/>
              <a:buNone/>
            </a:pPr>
            <a:r>
              <a:rPr b="1" i="0" lang="en-US" sz="4800" u="none" cap="none" strike="noStrike">
                <a:solidFill>
                  <a:srgbClr val="073763"/>
                </a:solidFill>
                <a:latin typeface="Roboto"/>
                <a:ea typeface="Roboto"/>
                <a:cs typeface="Roboto"/>
                <a:sym typeface="Roboto"/>
              </a:rPr>
              <a:t>Book Inn app</a:t>
            </a:r>
            <a:endParaRPr b="1" i="0" sz="4800" u="none" cap="none" strike="noStrike">
              <a:solidFill>
                <a:srgbClr val="073763"/>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Logotipo&#10;&#10;Descripción generada automáticamente" id="195" name="Google Shape;195;g38ad4a1a3e8_1_231"/>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96" name="Google Shape;196;g38ad4a1a3e8_1_231"/>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97" name="Google Shape;197;g38ad4a1a3e8_1_231"/>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98" name="Google Shape;198;g38ad4a1a3e8_1_231"/>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99" name="Google Shape;199;g38ad4a1a3e8_1_231"/>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200" name="Google Shape;200;g38ad4a1a3e8_1_231"/>
          <p:cNvSpPr txBox="1"/>
          <p:nvPr/>
        </p:nvSpPr>
        <p:spPr>
          <a:xfrm>
            <a:off x="128850" y="688875"/>
            <a:ext cx="11934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4400"/>
              <a:buFont typeface="Arial"/>
              <a:buNone/>
            </a:pPr>
            <a:r>
              <a:rPr b="1" i="0" lang="en-US" sz="4400" u="none" cap="none" strike="noStrike">
                <a:solidFill>
                  <a:srgbClr val="073763"/>
                </a:solidFill>
                <a:latin typeface="Roboto"/>
                <a:ea typeface="Roboto"/>
                <a:cs typeface="Roboto"/>
                <a:sym typeface="Roboto"/>
              </a:rPr>
              <a:t>Presenta diseño de vistas front-end (usuario)</a:t>
            </a:r>
            <a:endParaRPr b="1" i="0" sz="2200" u="none" cap="none" strike="noStrike">
              <a:solidFill>
                <a:srgbClr val="073763"/>
              </a:solidFill>
              <a:latin typeface="Roboto"/>
              <a:ea typeface="Roboto"/>
              <a:cs typeface="Roboto"/>
              <a:sym typeface="Roboto"/>
            </a:endParaRPr>
          </a:p>
        </p:txBody>
      </p:sp>
      <p:pic>
        <p:nvPicPr>
          <p:cNvPr id="201" name="Google Shape;201;g38ad4a1a3e8_1_231"/>
          <p:cNvPicPr preferRelativeResize="0"/>
          <p:nvPr/>
        </p:nvPicPr>
        <p:blipFill rotWithShape="1">
          <a:blip r:embed="rId4">
            <a:alphaModFix/>
          </a:blip>
          <a:srcRect b="0" l="0" r="0" t="0"/>
          <a:stretch/>
        </p:blipFill>
        <p:spPr>
          <a:xfrm>
            <a:off x="192400" y="1846600"/>
            <a:ext cx="2423700" cy="4839896"/>
          </a:xfrm>
          <a:prstGeom prst="rect">
            <a:avLst/>
          </a:prstGeom>
          <a:noFill/>
          <a:ln>
            <a:noFill/>
          </a:ln>
        </p:spPr>
      </p:pic>
      <p:pic>
        <p:nvPicPr>
          <p:cNvPr id="202" name="Google Shape;202;g38ad4a1a3e8_1_231"/>
          <p:cNvPicPr preferRelativeResize="0"/>
          <p:nvPr/>
        </p:nvPicPr>
        <p:blipFill rotWithShape="1">
          <a:blip r:embed="rId5">
            <a:alphaModFix/>
          </a:blip>
          <a:srcRect b="0" l="0" r="0" t="0"/>
          <a:stretch/>
        </p:blipFill>
        <p:spPr>
          <a:xfrm>
            <a:off x="5995800" y="1858850"/>
            <a:ext cx="2423700" cy="4815404"/>
          </a:xfrm>
          <a:prstGeom prst="rect">
            <a:avLst/>
          </a:prstGeom>
          <a:noFill/>
          <a:ln>
            <a:noFill/>
          </a:ln>
        </p:spPr>
      </p:pic>
      <p:sp>
        <p:nvSpPr>
          <p:cNvPr id="203" name="Google Shape;203;g38ad4a1a3e8_1_231"/>
          <p:cNvSpPr txBox="1"/>
          <p:nvPr/>
        </p:nvSpPr>
        <p:spPr>
          <a:xfrm>
            <a:off x="2805950" y="1894900"/>
            <a:ext cx="3000000" cy="479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US" sz="1100" u="none" cap="none" strike="noStrike">
                <a:solidFill>
                  <a:srgbClr val="073763"/>
                </a:solidFill>
                <a:latin typeface="Roboto"/>
                <a:ea typeface="Roboto"/>
                <a:cs typeface="Roboto"/>
                <a:sym typeface="Roboto"/>
              </a:rPr>
              <a:t>Vista de Login</a:t>
            </a:r>
            <a:endParaRPr b="1"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120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Propósito funcional:</a:t>
            </a:r>
            <a:r>
              <a:rPr b="0" i="0" lang="en-US" sz="1100" u="none" cap="none" strike="noStrike">
                <a:solidFill>
                  <a:srgbClr val="073763"/>
                </a:solidFill>
                <a:latin typeface="Roboto"/>
                <a:ea typeface="Roboto"/>
                <a:cs typeface="Roboto"/>
                <a:sym typeface="Roboto"/>
              </a:rPr>
              <a:t> permitir que el usuario se autentique de forma segura para acceder a la aplicación.</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Propiedades técnicas:</a:t>
            </a:r>
            <a:r>
              <a:rPr b="0" i="0" lang="en-US" sz="1100" u="none" cap="none" strike="noStrike">
                <a:solidFill>
                  <a:srgbClr val="073763"/>
                </a:solidFill>
                <a:latin typeface="Roboto"/>
                <a:ea typeface="Roboto"/>
                <a:cs typeface="Roboto"/>
                <a:sym typeface="Roboto"/>
              </a:rPr>
              <a:t> formulario con validación en tiempo real, encriptación de contraseñas, integración con la API de autenticación.</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Accesibilidad y usabilidad:</a:t>
            </a:r>
            <a:r>
              <a:rPr b="0" i="0" lang="en-US" sz="1100" u="none" cap="none" strike="noStrike">
                <a:solidFill>
                  <a:srgbClr val="073763"/>
                </a:solidFill>
                <a:latin typeface="Roboto"/>
                <a:ea typeface="Roboto"/>
                <a:cs typeface="Roboto"/>
                <a:sym typeface="Roboto"/>
              </a:rPr>
              <a:t> campos con etiquetas semánticas (&lt;label&gt;), mensajes de error claros y visibles, compatibilidad con lectores de pantalla, contraste suficiente en botones de acción.</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DoD aplicado:</a:t>
            </a:r>
            <a:r>
              <a:rPr b="0" i="0" lang="en-US" sz="1100" u="none" cap="none" strike="noStrike">
                <a:solidFill>
                  <a:srgbClr val="073763"/>
                </a:solidFill>
                <a:latin typeface="Roboto"/>
                <a:ea typeface="Roboto"/>
                <a:cs typeface="Roboto"/>
                <a:sym typeface="Roboto"/>
              </a:rPr>
              <a:t> la vista no se considera completada hasta que el login es exitoso, las validaciones funcionan correctamente y pasa pruebas de accesibilidad básicas.</a:t>
            </a:r>
            <a:endParaRPr b="0" i="0" sz="1100" u="none" cap="none" strike="noStrike">
              <a:solidFill>
                <a:srgbClr val="073763"/>
              </a:solidFill>
              <a:latin typeface="Roboto"/>
              <a:ea typeface="Roboto"/>
              <a:cs typeface="Roboto"/>
              <a:sym typeface="Roboto"/>
            </a:endParaRPr>
          </a:p>
        </p:txBody>
      </p:sp>
      <p:sp>
        <p:nvSpPr>
          <p:cNvPr id="204" name="Google Shape;204;g38ad4a1a3e8_1_231"/>
          <p:cNvSpPr txBox="1"/>
          <p:nvPr/>
        </p:nvSpPr>
        <p:spPr>
          <a:xfrm>
            <a:off x="8814800" y="1968100"/>
            <a:ext cx="3000000" cy="459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US" sz="1100" u="none" cap="none" strike="noStrike">
                <a:solidFill>
                  <a:srgbClr val="073763"/>
                </a:solidFill>
                <a:latin typeface="Roboto"/>
                <a:ea typeface="Roboto"/>
                <a:cs typeface="Roboto"/>
                <a:sym typeface="Roboto"/>
              </a:rPr>
              <a:t>Vista de Reserva de Habitaciones</a:t>
            </a:r>
            <a:endParaRPr b="1"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120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Propósito funcional:</a:t>
            </a:r>
            <a:r>
              <a:rPr b="0" i="0" lang="en-US" sz="1100" u="none" cap="none" strike="noStrike">
                <a:solidFill>
                  <a:srgbClr val="073763"/>
                </a:solidFill>
                <a:latin typeface="Roboto"/>
                <a:ea typeface="Roboto"/>
                <a:cs typeface="Roboto"/>
                <a:sym typeface="Roboto"/>
              </a:rPr>
              <a:t> permitir al usuario consultar disponibilidad y realizar reservas en tiempo real.</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Propiedades técnicas:</a:t>
            </a:r>
            <a:r>
              <a:rPr b="0" i="0" lang="en-US" sz="1100" u="none" cap="none" strike="noStrike">
                <a:solidFill>
                  <a:srgbClr val="073763"/>
                </a:solidFill>
                <a:latin typeface="Roboto"/>
                <a:ea typeface="Roboto"/>
                <a:cs typeface="Roboto"/>
                <a:sym typeface="Roboto"/>
              </a:rPr>
              <a:t> conexión a la base de datos del hotel, filtros dinámicos (fecha, tipo de habitación, número de personas), actualización del estado de reserva mediante API REST.</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Accesibilidad y usabilidad:</a:t>
            </a:r>
            <a:r>
              <a:rPr b="0" i="0" lang="en-US" sz="1100" u="none" cap="none" strike="noStrike">
                <a:solidFill>
                  <a:srgbClr val="073763"/>
                </a:solidFill>
                <a:latin typeface="Roboto"/>
                <a:ea typeface="Roboto"/>
                <a:cs typeface="Roboto"/>
                <a:sym typeface="Roboto"/>
              </a:rPr>
              <a:t> selectores de fecha accesibles, botones con tamaño adecuado para dispositivos móviles, flujos de reserva simples con máximo 3 pasos.</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DoD aplicado:</a:t>
            </a:r>
            <a:r>
              <a:rPr b="0" i="0" lang="en-US" sz="1100" u="none" cap="none" strike="noStrike">
                <a:solidFill>
                  <a:srgbClr val="073763"/>
                </a:solidFill>
                <a:latin typeface="Roboto"/>
                <a:ea typeface="Roboto"/>
                <a:cs typeface="Roboto"/>
                <a:sym typeface="Roboto"/>
              </a:rPr>
              <a:t> la vista está “done” cuando permite reservar con éxito, valida correctamente los campos y se visualiza bien en desktop y mobile.</a:t>
            </a:r>
            <a:endParaRPr b="0" i="0" sz="1100" u="none" cap="none" strike="noStrike">
              <a:solidFill>
                <a:srgbClr val="073763"/>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Logotipo&#10;&#10;Descripción generada automáticamente" id="209" name="Google Shape;209;g38ad4a1a3e8_1_244"/>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210" name="Google Shape;210;g38ad4a1a3e8_1_244"/>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11" name="Google Shape;211;g38ad4a1a3e8_1_244"/>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212" name="Google Shape;212;g38ad4a1a3e8_1_244"/>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13" name="Google Shape;213;g38ad4a1a3e8_1_244"/>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pic>
        <p:nvPicPr>
          <p:cNvPr id="214" name="Google Shape;214;g38ad4a1a3e8_1_244"/>
          <p:cNvPicPr preferRelativeResize="0"/>
          <p:nvPr/>
        </p:nvPicPr>
        <p:blipFill rotWithShape="1">
          <a:blip r:embed="rId4">
            <a:alphaModFix/>
          </a:blip>
          <a:srcRect b="0" l="0" r="0" t="0"/>
          <a:stretch/>
        </p:blipFill>
        <p:spPr>
          <a:xfrm>
            <a:off x="114850" y="1703425"/>
            <a:ext cx="1932175" cy="3627775"/>
          </a:xfrm>
          <a:prstGeom prst="rect">
            <a:avLst/>
          </a:prstGeom>
          <a:noFill/>
          <a:ln>
            <a:noFill/>
          </a:ln>
        </p:spPr>
      </p:pic>
      <p:sp>
        <p:nvSpPr>
          <p:cNvPr id="215" name="Google Shape;215;g38ad4a1a3e8_1_244"/>
          <p:cNvSpPr txBox="1"/>
          <p:nvPr/>
        </p:nvSpPr>
        <p:spPr>
          <a:xfrm>
            <a:off x="3637525" y="1914725"/>
            <a:ext cx="2735100" cy="479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US" sz="1100" u="none" cap="none" strike="noStrike">
                <a:solidFill>
                  <a:srgbClr val="073763"/>
                </a:solidFill>
                <a:latin typeface="Roboto"/>
                <a:ea typeface="Roboto"/>
                <a:cs typeface="Roboto"/>
                <a:sym typeface="Roboto"/>
              </a:rPr>
              <a:t>Vista de Confirmación de reserva</a:t>
            </a:r>
            <a:endParaRPr b="1"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120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Propósito funcional:</a:t>
            </a:r>
            <a:r>
              <a:rPr b="0" i="0" lang="en-US" sz="1100" u="none" cap="none" strike="noStrike">
                <a:solidFill>
                  <a:srgbClr val="073763"/>
                </a:solidFill>
                <a:latin typeface="Roboto"/>
                <a:ea typeface="Roboto"/>
                <a:cs typeface="Roboto"/>
                <a:sym typeface="Roboto"/>
              </a:rPr>
              <a:t> permitir que el usuario gestione de forma segura y eficiente su reserva.</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Propiedades técnicas:</a:t>
            </a:r>
            <a:r>
              <a:rPr b="0" i="0" lang="en-US" sz="1100" u="none" cap="none" strike="noStrike">
                <a:solidFill>
                  <a:srgbClr val="073763"/>
                </a:solidFill>
                <a:latin typeface="Roboto"/>
                <a:ea typeface="Roboto"/>
                <a:cs typeface="Roboto"/>
                <a:sym typeface="Roboto"/>
              </a:rPr>
              <a:t> formulario con validación en tiempo real, encriptación de contraseñas, integración con la API de autenticación.</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Accesibilidad y usabilidad:</a:t>
            </a:r>
            <a:r>
              <a:rPr b="0" i="0" lang="en-US" sz="1100" u="none" cap="none" strike="noStrike">
                <a:solidFill>
                  <a:srgbClr val="073763"/>
                </a:solidFill>
                <a:latin typeface="Roboto"/>
                <a:ea typeface="Roboto"/>
                <a:cs typeface="Roboto"/>
                <a:sym typeface="Roboto"/>
              </a:rPr>
              <a:t> campos con etiquetas semánticas (&lt;label&gt;), mensajes de error claros y visibles, compatibilidad con lectores de pantalla, contraste suficiente en botones de acción.</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DoD aplicado:</a:t>
            </a:r>
            <a:r>
              <a:rPr b="0" i="0" lang="en-US" sz="1100" u="none" cap="none" strike="noStrike">
                <a:solidFill>
                  <a:srgbClr val="073763"/>
                </a:solidFill>
                <a:latin typeface="Roboto"/>
                <a:ea typeface="Roboto"/>
                <a:cs typeface="Roboto"/>
                <a:sym typeface="Roboto"/>
              </a:rPr>
              <a:t> la vista no se considera completada hasta que el usuario confirma su reserva de manera exitosa.</a:t>
            </a:r>
            <a:endParaRPr b="0" i="0" sz="1100" u="none" cap="none" strike="noStrike">
              <a:solidFill>
                <a:srgbClr val="073763"/>
              </a:solidFill>
              <a:latin typeface="Roboto"/>
              <a:ea typeface="Roboto"/>
              <a:cs typeface="Roboto"/>
              <a:sym typeface="Roboto"/>
            </a:endParaRPr>
          </a:p>
        </p:txBody>
      </p:sp>
      <p:pic>
        <p:nvPicPr>
          <p:cNvPr id="216" name="Google Shape;216;g38ad4a1a3e8_1_244"/>
          <p:cNvPicPr preferRelativeResize="0"/>
          <p:nvPr/>
        </p:nvPicPr>
        <p:blipFill rotWithShape="1">
          <a:blip r:embed="rId5">
            <a:alphaModFix/>
          </a:blip>
          <a:srcRect b="0" l="0" r="0" t="0"/>
          <a:stretch/>
        </p:blipFill>
        <p:spPr>
          <a:xfrm>
            <a:off x="1865650" y="2582675"/>
            <a:ext cx="1989000" cy="3714420"/>
          </a:xfrm>
          <a:prstGeom prst="rect">
            <a:avLst/>
          </a:prstGeom>
          <a:noFill/>
          <a:ln>
            <a:noFill/>
          </a:ln>
        </p:spPr>
      </p:pic>
      <p:sp>
        <p:nvSpPr>
          <p:cNvPr id="217" name="Google Shape;217;g38ad4a1a3e8_1_244"/>
          <p:cNvSpPr txBox="1"/>
          <p:nvPr/>
        </p:nvSpPr>
        <p:spPr>
          <a:xfrm>
            <a:off x="8939500" y="1894900"/>
            <a:ext cx="3000000" cy="440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US" sz="1100" u="none" cap="none" strike="noStrike">
                <a:solidFill>
                  <a:srgbClr val="073763"/>
                </a:solidFill>
                <a:latin typeface="Roboto"/>
                <a:ea typeface="Roboto"/>
                <a:cs typeface="Roboto"/>
                <a:sym typeface="Roboto"/>
              </a:rPr>
              <a:t>Vista de Pago seguro</a:t>
            </a:r>
            <a:endParaRPr b="1"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120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Propósito funcional:</a:t>
            </a:r>
            <a:r>
              <a:rPr b="0" i="0" lang="en-US" sz="1100" u="none" cap="none" strike="noStrike">
                <a:solidFill>
                  <a:srgbClr val="073763"/>
                </a:solidFill>
                <a:latin typeface="Roboto"/>
                <a:ea typeface="Roboto"/>
                <a:cs typeface="Roboto"/>
                <a:sym typeface="Roboto"/>
              </a:rPr>
              <a:t> permitir que el usuario gestione de forma segura y eficiente el pago de su reserva.</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Propiedades técnicas:</a:t>
            </a:r>
            <a:r>
              <a:rPr b="0" i="0" lang="en-US" sz="1100" u="none" cap="none" strike="noStrike">
                <a:solidFill>
                  <a:srgbClr val="073763"/>
                </a:solidFill>
                <a:latin typeface="Roboto"/>
                <a:ea typeface="Roboto"/>
                <a:cs typeface="Roboto"/>
                <a:sym typeface="Roboto"/>
              </a:rPr>
              <a:t> formulario con validación en tiempo real, encriptación de contraseñas, integración con la API de autenticación.</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Accesibilidad y usabilidad:</a:t>
            </a:r>
            <a:r>
              <a:rPr b="0" i="0" lang="en-US" sz="1100" u="none" cap="none" strike="noStrike">
                <a:solidFill>
                  <a:srgbClr val="073763"/>
                </a:solidFill>
                <a:latin typeface="Roboto"/>
                <a:ea typeface="Roboto"/>
                <a:cs typeface="Roboto"/>
                <a:sym typeface="Roboto"/>
              </a:rPr>
              <a:t> campos con etiquetas semánticas (&lt;label&gt;), mensajes de error claros y visibles, compatibilidad con lectores de pantalla, contraste suficiente en botones de acción.</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DoD aplicado:</a:t>
            </a:r>
            <a:r>
              <a:rPr b="0" i="0" lang="en-US" sz="1100" u="none" cap="none" strike="noStrike">
                <a:solidFill>
                  <a:srgbClr val="073763"/>
                </a:solidFill>
                <a:latin typeface="Roboto"/>
                <a:ea typeface="Roboto"/>
                <a:cs typeface="Roboto"/>
                <a:sym typeface="Roboto"/>
              </a:rPr>
              <a:t> la vista no se considera completada hasta que el usuario confirme su pago de manera exitosa.</a:t>
            </a:r>
            <a:endParaRPr b="0" i="0" sz="1400" u="none" cap="none" strike="noStrike">
              <a:solidFill>
                <a:srgbClr val="000000"/>
              </a:solidFill>
              <a:latin typeface="Arial"/>
              <a:ea typeface="Arial"/>
              <a:cs typeface="Arial"/>
              <a:sym typeface="Arial"/>
            </a:endParaRPr>
          </a:p>
        </p:txBody>
      </p:sp>
      <p:sp>
        <p:nvSpPr>
          <p:cNvPr id="218" name="Google Shape;218;g38ad4a1a3e8_1_244"/>
          <p:cNvSpPr txBox="1"/>
          <p:nvPr/>
        </p:nvSpPr>
        <p:spPr>
          <a:xfrm>
            <a:off x="281250" y="841275"/>
            <a:ext cx="11934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4400"/>
              <a:buFont typeface="Arial"/>
              <a:buNone/>
            </a:pPr>
            <a:r>
              <a:rPr b="1" i="0" lang="en-US" sz="4400" u="none" cap="none" strike="noStrike">
                <a:solidFill>
                  <a:srgbClr val="073763"/>
                </a:solidFill>
                <a:latin typeface="Roboto"/>
                <a:ea typeface="Roboto"/>
                <a:cs typeface="Roboto"/>
                <a:sym typeface="Roboto"/>
              </a:rPr>
              <a:t>Presenta diseño de vistas front-end (usuario)</a:t>
            </a:r>
            <a:endParaRPr b="1" i="0" sz="2200" u="none" cap="none" strike="noStrike">
              <a:solidFill>
                <a:srgbClr val="073763"/>
              </a:solidFill>
              <a:latin typeface="Roboto"/>
              <a:ea typeface="Roboto"/>
              <a:cs typeface="Roboto"/>
              <a:sym typeface="Roboto"/>
            </a:endParaRPr>
          </a:p>
        </p:txBody>
      </p:sp>
      <p:pic>
        <p:nvPicPr>
          <p:cNvPr id="219" name="Google Shape;219;g38ad4a1a3e8_1_244"/>
          <p:cNvPicPr preferRelativeResize="0"/>
          <p:nvPr/>
        </p:nvPicPr>
        <p:blipFill rotWithShape="1">
          <a:blip r:embed="rId6">
            <a:alphaModFix/>
          </a:blip>
          <a:srcRect b="0" l="0" r="0" t="0"/>
          <a:stretch/>
        </p:blipFill>
        <p:spPr>
          <a:xfrm>
            <a:off x="6658751" y="1914725"/>
            <a:ext cx="2227350" cy="423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Logotipo&#10;&#10;Descripción generada automáticamente" id="224" name="Google Shape;224;g38ad4a1a3e8_1_258"/>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225" name="Google Shape;225;g38ad4a1a3e8_1_258"/>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26" name="Google Shape;226;g38ad4a1a3e8_1_258"/>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227" name="Google Shape;227;g38ad4a1a3e8_1_258"/>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28" name="Google Shape;228;g38ad4a1a3e8_1_258"/>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pic>
        <p:nvPicPr>
          <p:cNvPr id="229" name="Google Shape;229;g38ad4a1a3e8_1_258"/>
          <p:cNvPicPr preferRelativeResize="0"/>
          <p:nvPr/>
        </p:nvPicPr>
        <p:blipFill rotWithShape="1">
          <a:blip r:embed="rId4">
            <a:alphaModFix/>
          </a:blip>
          <a:srcRect b="0" l="0" r="0" t="0"/>
          <a:stretch/>
        </p:blipFill>
        <p:spPr>
          <a:xfrm>
            <a:off x="411025" y="1712550"/>
            <a:ext cx="2463400" cy="4878349"/>
          </a:xfrm>
          <a:prstGeom prst="rect">
            <a:avLst/>
          </a:prstGeom>
          <a:noFill/>
          <a:ln>
            <a:noFill/>
          </a:ln>
        </p:spPr>
      </p:pic>
      <p:pic>
        <p:nvPicPr>
          <p:cNvPr id="230" name="Google Shape;230;g38ad4a1a3e8_1_258"/>
          <p:cNvPicPr preferRelativeResize="0"/>
          <p:nvPr/>
        </p:nvPicPr>
        <p:blipFill rotWithShape="1">
          <a:blip r:embed="rId5">
            <a:alphaModFix/>
          </a:blip>
          <a:srcRect b="0" l="0" r="0" t="0"/>
          <a:stretch/>
        </p:blipFill>
        <p:spPr>
          <a:xfrm>
            <a:off x="6047450" y="1667525"/>
            <a:ext cx="2463400" cy="4878509"/>
          </a:xfrm>
          <a:prstGeom prst="rect">
            <a:avLst/>
          </a:prstGeom>
          <a:noFill/>
          <a:ln>
            <a:noFill/>
          </a:ln>
        </p:spPr>
      </p:pic>
      <p:sp>
        <p:nvSpPr>
          <p:cNvPr id="231" name="Google Shape;231;g38ad4a1a3e8_1_258"/>
          <p:cNvSpPr txBox="1"/>
          <p:nvPr/>
        </p:nvSpPr>
        <p:spPr>
          <a:xfrm>
            <a:off x="128850" y="688875"/>
            <a:ext cx="119343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4400"/>
              <a:buFont typeface="Arial"/>
              <a:buNone/>
            </a:pPr>
            <a:r>
              <a:rPr b="1" i="0" lang="en-US" sz="4400" u="none" cap="none" strike="noStrike">
                <a:solidFill>
                  <a:srgbClr val="073763"/>
                </a:solidFill>
                <a:latin typeface="Roboto"/>
                <a:ea typeface="Roboto"/>
                <a:cs typeface="Roboto"/>
                <a:sym typeface="Roboto"/>
              </a:rPr>
              <a:t>Presenta diseño de vistas front-end (Admin)</a:t>
            </a:r>
            <a:endParaRPr b="1" i="0" sz="2200" u="none" cap="none" strike="noStrike">
              <a:solidFill>
                <a:srgbClr val="073763"/>
              </a:solidFill>
              <a:latin typeface="Roboto"/>
              <a:ea typeface="Roboto"/>
              <a:cs typeface="Roboto"/>
              <a:sym typeface="Roboto"/>
            </a:endParaRPr>
          </a:p>
        </p:txBody>
      </p:sp>
      <p:sp>
        <p:nvSpPr>
          <p:cNvPr id="232" name="Google Shape;232;g38ad4a1a3e8_1_258"/>
          <p:cNvSpPr txBox="1"/>
          <p:nvPr/>
        </p:nvSpPr>
        <p:spPr>
          <a:xfrm>
            <a:off x="8779525" y="1712550"/>
            <a:ext cx="3000000" cy="4986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US" sz="1100" u="none" cap="none" strike="noStrike">
                <a:solidFill>
                  <a:srgbClr val="073763"/>
                </a:solidFill>
                <a:latin typeface="Roboto"/>
                <a:ea typeface="Roboto"/>
                <a:cs typeface="Roboto"/>
                <a:sym typeface="Roboto"/>
              </a:rPr>
              <a:t>Vista de Panel Administrativo</a:t>
            </a:r>
            <a:endParaRPr b="1"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120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Propósito funcional:</a:t>
            </a:r>
            <a:r>
              <a:rPr b="0" i="0" lang="en-US" sz="1100" u="none" cap="none" strike="noStrike">
                <a:solidFill>
                  <a:srgbClr val="073763"/>
                </a:solidFill>
                <a:latin typeface="Roboto"/>
                <a:ea typeface="Roboto"/>
                <a:cs typeface="Roboto"/>
                <a:sym typeface="Roboto"/>
              </a:rPr>
              <a:t> otorgar a los administradores la capacidad de gestionar reservas, usuarios y disponibilidad de habitaciones.</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Propiedades técnicas:</a:t>
            </a:r>
            <a:r>
              <a:rPr b="0" i="0" lang="en-US" sz="1100" u="none" cap="none" strike="noStrike">
                <a:solidFill>
                  <a:srgbClr val="073763"/>
                </a:solidFill>
                <a:latin typeface="Roboto"/>
                <a:ea typeface="Roboto"/>
                <a:cs typeface="Roboto"/>
                <a:sym typeface="Roboto"/>
              </a:rPr>
              <a:t> dashboard dinámico con gráficas y tablas, autenticación con roles, CRUD de reservas.</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Accesibilidad y usabilidad:</a:t>
            </a:r>
            <a:r>
              <a:rPr b="0" i="0" lang="en-US" sz="1100" u="none" cap="none" strike="noStrike">
                <a:solidFill>
                  <a:srgbClr val="073763"/>
                </a:solidFill>
                <a:latin typeface="Roboto"/>
                <a:ea typeface="Roboto"/>
                <a:cs typeface="Roboto"/>
                <a:sym typeface="Roboto"/>
              </a:rPr>
              <a:t> uso de colores que diferencian estados (reservado, disponible, cancelado), posibilidad de navegar con teclado, tooltips explicativos en los íconos.</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DoD aplicado:</a:t>
            </a:r>
            <a:r>
              <a:rPr b="0" i="0" lang="en-US" sz="1100" u="none" cap="none" strike="noStrike">
                <a:solidFill>
                  <a:srgbClr val="073763"/>
                </a:solidFill>
                <a:latin typeface="Roboto"/>
                <a:ea typeface="Roboto"/>
                <a:cs typeface="Roboto"/>
                <a:sym typeface="Roboto"/>
              </a:rPr>
              <a:t> se considera completada cuando los administradores pueden gestionar datos sin errores, la información se actualiza en tiempo real y se cumplen los criterios de accesibilidad definidos.</a:t>
            </a:r>
            <a:endParaRPr b="0" i="0" sz="1100" u="none" cap="none" strike="noStrike">
              <a:solidFill>
                <a:srgbClr val="073763"/>
              </a:solidFill>
              <a:latin typeface="Roboto"/>
              <a:ea typeface="Roboto"/>
              <a:cs typeface="Roboto"/>
              <a:sym typeface="Roboto"/>
            </a:endParaRPr>
          </a:p>
        </p:txBody>
      </p:sp>
      <p:sp>
        <p:nvSpPr>
          <p:cNvPr id="233" name="Google Shape;233;g38ad4a1a3e8_1_258"/>
          <p:cNvSpPr txBox="1"/>
          <p:nvPr/>
        </p:nvSpPr>
        <p:spPr>
          <a:xfrm>
            <a:off x="2883475" y="1712550"/>
            <a:ext cx="2895300" cy="518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US" sz="1100" u="none" cap="none" strike="noStrike">
                <a:solidFill>
                  <a:srgbClr val="073763"/>
                </a:solidFill>
                <a:latin typeface="Roboto"/>
                <a:ea typeface="Roboto"/>
                <a:cs typeface="Roboto"/>
                <a:sym typeface="Roboto"/>
              </a:rPr>
              <a:t>Vista de Panel Administrativo</a:t>
            </a:r>
            <a:endParaRPr b="1"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120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Propósito funcional:</a:t>
            </a:r>
            <a:r>
              <a:rPr b="0" i="0" lang="en-US" sz="1100" u="none" cap="none" strike="noStrike">
                <a:solidFill>
                  <a:srgbClr val="073763"/>
                </a:solidFill>
                <a:latin typeface="Roboto"/>
                <a:ea typeface="Roboto"/>
                <a:cs typeface="Roboto"/>
                <a:sym typeface="Roboto"/>
              </a:rPr>
              <a:t> otorgar a los administradores la capacidad de gestionar recursos, reservas, usuarios y disponibilidad de habitaciones.</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Propiedades técnicas:</a:t>
            </a:r>
            <a:r>
              <a:rPr b="0" i="0" lang="en-US" sz="1100" u="none" cap="none" strike="noStrike">
                <a:solidFill>
                  <a:srgbClr val="073763"/>
                </a:solidFill>
                <a:latin typeface="Roboto"/>
                <a:ea typeface="Roboto"/>
                <a:cs typeface="Roboto"/>
                <a:sym typeface="Roboto"/>
              </a:rPr>
              <a:t> dashboard dinámico con gráficas y tablas, autenticación con roles, CRUD de reservas.</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Accesibilidad y usabilidad:</a:t>
            </a:r>
            <a:r>
              <a:rPr b="0" i="0" lang="en-US" sz="1100" u="none" cap="none" strike="noStrike">
                <a:solidFill>
                  <a:srgbClr val="073763"/>
                </a:solidFill>
                <a:latin typeface="Roboto"/>
                <a:ea typeface="Roboto"/>
                <a:cs typeface="Roboto"/>
                <a:sym typeface="Roboto"/>
              </a:rPr>
              <a:t> uso de colores que diferencian estados (reservado, disponible, cancelado), posibilidad de navegar con teclado, tooltips explicativos en los íconos.</a:t>
            </a:r>
            <a:br>
              <a:rPr b="0" i="0" lang="en-US" sz="1100" u="none" cap="none" strike="noStrike">
                <a:solidFill>
                  <a:srgbClr val="073763"/>
                </a:solidFill>
                <a:latin typeface="Roboto"/>
                <a:ea typeface="Roboto"/>
                <a:cs typeface="Roboto"/>
                <a:sym typeface="Roboto"/>
              </a:rPr>
            </a:br>
            <a:endParaRPr b="0" i="0" sz="1100" u="none" cap="none" strike="noStrike">
              <a:solidFill>
                <a:srgbClr val="073763"/>
              </a:solidFill>
              <a:latin typeface="Roboto"/>
              <a:ea typeface="Roboto"/>
              <a:cs typeface="Roboto"/>
              <a:sym typeface="Roboto"/>
            </a:endParaRPr>
          </a:p>
          <a:p>
            <a:pPr indent="-298450" lvl="0" marL="457200" marR="0" rtl="0" algn="l">
              <a:lnSpc>
                <a:spcPct val="115000"/>
              </a:lnSpc>
              <a:spcBef>
                <a:spcPts val="0"/>
              </a:spcBef>
              <a:spcAft>
                <a:spcPts val="0"/>
              </a:spcAft>
              <a:buClr>
                <a:srgbClr val="073763"/>
              </a:buClr>
              <a:buSzPts val="1100"/>
              <a:buFont typeface="Arial"/>
              <a:buChar char="●"/>
            </a:pPr>
            <a:r>
              <a:rPr b="1" i="0" lang="en-US" sz="1100" u="none" cap="none" strike="noStrike">
                <a:solidFill>
                  <a:srgbClr val="073763"/>
                </a:solidFill>
                <a:latin typeface="Roboto"/>
                <a:ea typeface="Roboto"/>
                <a:cs typeface="Roboto"/>
                <a:sym typeface="Roboto"/>
              </a:rPr>
              <a:t>DoD aplicado:</a:t>
            </a:r>
            <a:r>
              <a:rPr b="0" i="0" lang="en-US" sz="1100" u="none" cap="none" strike="noStrike">
                <a:solidFill>
                  <a:srgbClr val="073763"/>
                </a:solidFill>
                <a:latin typeface="Roboto"/>
                <a:ea typeface="Roboto"/>
                <a:cs typeface="Roboto"/>
                <a:sym typeface="Roboto"/>
              </a:rPr>
              <a:t> se considera completada cuando los administradores pueden gestionar datos sin errores, la información se actualiza en tiempo real y se cumplen los criterios de accesibilidad definidos.</a:t>
            </a:r>
            <a:endParaRPr b="0" i="0" sz="1100" u="none" cap="none" strike="noStrike">
              <a:solidFill>
                <a:srgbClr val="073763"/>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descr="Logotipo&#10;&#10;Descripción generada automáticamente" id="238" name="Google Shape;238;g38ad4a1a3e8_1_221"/>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239" name="Google Shape;239;g38ad4a1a3e8_1_221"/>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40" name="Google Shape;240;g38ad4a1a3e8_1_221"/>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241" name="Google Shape;241;g38ad4a1a3e8_1_221"/>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42" name="Google Shape;242;g38ad4a1a3e8_1_221"/>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243" name="Google Shape;243;g38ad4a1a3e8_1_221"/>
          <p:cNvSpPr txBox="1"/>
          <p:nvPr/>
        </p:nvSpPr>
        <p:spPr>
          <a:xfrm>
            <a:off x="2728500" y="679663"/>
            <a:ext cx="67350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4400"/>
              <a:buFont typeface="Arial"/>
              <a:buNone/>
            </a:pPr>
            <a:r>
              <a:rPr b="1" i="0" lang="en-US" sz="4400" u="none" cap="none" strike="noStrike">
                <a:solidFill>
                  <a:srgbClr val="073763"/>
                </a:solidFill>
                <a:latin typeface="Roboto"/>
                <a:ea typeface="Roboto"/>
                <a:cs typeface="Roboto"/>
                <a:sym typeface="Roboto"/>
              </a:rPr>
              <a:t>Definition Of Done (DOD)</a:t>
            </a:r>
            <a:endParaRPr b="1" i="0" sz="2200" u="none" cap="none" strike="noStrike">
              <a:solidFill>
                <a:srgbClr val="073763"/>
              </a:solidFill>
              <a:latin typeface="Roboto"/>
              <a:ea typeface="Roboto"/>
              <a:cs typeface="Roboto"/>
              <a:sym typeface="Roboto"/>
            </a:endParaRPr>
          </a:p>
        </p:txBody>
      </p:sp>
      <p:pic>
        <p:nvPicPr>
          <p:cNvPr id="244" name="Google Shape;244;g38ad4a1a3e8_1_221"/>
          <p:cNvPicPr preferRelativeResize="0"/>
          <p:nvPr/>
        </p:nvPicPr>
        <p:blipFill rotWithShape="1">
          <a:blip r:embed="rId4">
            <a:alphaModFix/>
          </a:blip>
          <a:srcRect b="0" l="0" r="0" t="0"/>
          <a:stretch/>
        </p:blipFill>
        <p:spPr>
          <a:xfrm>
            <a:off x="-34975" y="1449175"/>
            <a:ext cx="12226974" cy="5408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8" name="Shape 248"/>
        <p:cNvGrpSpPr/>
        <p:nvPr/>
      </p:nvGrpSpPr>
      <p:grpSpPr>
        <a:xfrm>
          <a:off x="0" y="0"/>
          <a:ext cx="0" cy="0"/>
          <a:chOff x="0" y="0"/>
          <a:chExt cx="0" cy="0"/>
        </a:xfrm>
      </p:grpSpPr>
      <p:pic>
        <p:nvPicPr>
          <p:cNvPr descr="Logotipo&#10;&#10;Descripción generada automáticamente" id="249" name="Google Shape;249;g38eee24a2f3_0_5"/>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250" name="Google Shape;250;g38eee24a2f3_0_5"/>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51" name="Google Shape;251;g38eee24a2f3_0_5"/>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252" name="Google Shape;252;g38eee24a2f3_0_5"/>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53" name="Google Shape;253;g38eee24a2f3_0_5"/>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254" name="Google Shape;254;g38eee24a2f3_0_5"/>
          <p:cNvSpPr txBox="1"/>
          <p:nvPr/>
        </p:nvSpPr>
        <p:spPr>
          <a:xfrm>
            <a:off x="3776700" y="1082825"/>
            <a:ext cx="46386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800" u="none" cap="none" strike="noStrike">
                <a:solidFill>
                  <a:srgbClr val="073763"/>
                </a:solidFill>
                <a:latin typeface="Roboto"/>
                <a:ea typeface="Roboto"/>
                <a:cs typeface="Roboto"/>
                <a:sym typeface="Roboto"/>
              </a:rPr>
              <a:t>Proceso de Testing</a:t>
            </a:r>
            <a:endParaRPr b="1" i="0" sz="1600" u="none" cap="none" strike="noStrike">
              <a:solidFill>
                <a:srgbClr val="073763"/>
              </a:solidFill>
              <a:latin typeface="Roboto"/>
              <a:ea typeface="Roboto"/>
              <a:cs typeface="Roboto"/>
              <a:sym typeface="Roboto"/>
            </a:endParaRPr>
          </a:p>
        </p:txBody>
      </p:sp>
      <p:sp>
        <p:nvSpPr>
          <p:cNvPr id="255" name="Google Shape;255;g38eee24a2f3_0_5"/>
          <p:cNvSpPr txBox="1"/>
          <p:nvPr/>
        </p:nvSpPr>
        <p:spPr>
          <a:xfrm>
            <a:off x="5406825" y="2021113"/>
            <a:ext cx="5590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US" sz="1700" u="none" cap="none" strike="noStrike">
                <a:solidFill>
                  <a:srgbClr val="073763"/>
                </a:solidFill>
                <a:latin typeface="Roboto"/>
                <a:ea typeface="Roboto"/>
                <a:cs typeface="Roboto"/>
                <a:sym typeface="Roboto"/>
              </a:rPr>
              <a:t>Navegador usado:  Microsoft Edge</a:t>
            </a:r>
            <a:endParaRPr b="0" i="0" sz="3400" u="none" cap="none" strike="noStrike">
              <a:solidFill>
                <a:srgbClr val="073763"/>
              </a:solidFill>
              <a:latin typeface="Roboto"/>
              <a:ea typeface="Roboto"/>
              <a:cs typeface="Roboto"/>
              <a:sym typeface="Roboto"/>
            </a:endParaRPr>
          </a:p>
        </p:txBody>
      </p:sp>
      <p:sp>
        <p:nvSpPr>
          <p:cNvPr id="256" name="Google Shape;256;g38eee24a2f3_0_5"/>
          <p:cNvSpPr txBox="1"/>
          <p:nvPr/>
        </p:nvSpPr>
        <p:spPr>
          <a:xfrm>
            <a:off x="5443750" y="2434275"/>
            <a:ext cx="5590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US" sz="1700" u="none" cap="none" strike="noStrike">
                <a:solidFill>
                  <a:srgbClr val="073763"/>
                </a:solidFill>
                <a:latin typeface="Roboto"/>
                <a:ea typeface="Roboto"/>
                <a:cs typeface="Roboto"/>
                <a:sym typeface="Roboto"/>
              </a:rPr>
              <a:t>Acceso al ambiente de prueba: </a:t>
            </a:r>
            <a:r>
              <a:rPr b="0" i="0" lang="en-US" sz="1400" u="sng" cap="none" strike="noStrike">
                <a:solidFill>
                  <a:schemeClr val="hlink"/>
                </a:solidFill>
                <a:latin typeface="Arial"/>
                <a:ea typeface="Arial"/>
                <a:cs typeface="Arial"/>
                <a:sym typeface="Arial"/>
                <a:hlinkClick r:id="rId4"/>
              </a:rPr>
              <a:t>Book Inn App – Figma</a:t>
            </a:r>
            <a:r>
              <a:rPr b="0" i="0" lang="en-US" sz="2000" u="none" cap="none" strike="noStrike">
                <a:solidFill>
                  <a:srgbClr val="073763"/>
                </a:solidFill>
                <a:latin typeface="Roboto"/>
                <a:ea typeface="Roboto"/>
                <a:cs typeface="Roboto"/>
                <a:sym typeface="Roboto"/>
              </a:rPr>
              <a:t> </a:t>
            </a:r>
            <a:endParaRPr b="0" i="0" sz="3700" u="none" cap="none" strike="noStrike">
              <a:solidFill>
                <a:srgbClr val="073763"/>
              </a:solidFill>
              <a:latin typeface="Roboto"/>
              <a:ea typeface="Roboto"/>
              <a:cs typeface="Roboto"/>
              <a:sym typeface="Roboto"/>
            </a:endParaRPr>
          </a:p>
        </p:txBody>
      </p:sp>
      <p:sp>
        <p:nvSpPr>
          <p:cNvPr id="257" name="Google Shape;257;g38eee24a2f3_0_5"/>
          <p:cNvSpPr txBox="1"/>
          <p:nvPr/>
        </p:nvSpPr>
        <p:spPr>
          <a:xfrm>
            <a:off x="5443750" y="2990013"/>
            <a:ext cx="55902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US" sz="1700" u="none" cap="none" strike="noStrike">
                <a:solidFill>
                  <a:srgbClr val="073763"/>
                </a:solidFill>
                <a:latin typeface="Roboto"/>
                <a:ea typeface="Roboto"/>
                <a:cs typeface="Roboto"/>
                <a:sym typeface="Roboto"/>
              </a:rPr>
              <a:t>Inicio de sesión con credenciales de prueba:</a:t>
            </a:r>
            <a:endParaRPr b="0" i="0" sz="3400" u="none" cap="none" strike="noStrike">
              <a:solidFill>
                <a:srgbClr val="073763"/>
              </a:solidFill>
              <a:latin typeface="Roboto"/>
              <a:ea typeface="Roboto"/>
              <a:cs typeface="Roboto"/>
              <a:sym typeface="Roboto"/>
            </a:endParaRPr>
          </a:p>
        </p:txBody>
      </p:sp>
      <p:sp>
        <p:nvSpPr>
          <p:cNvPr id="258" name="Google Shape;258;g38eee24a2f3_0_5"/>
          <p:cNvSpPr txBox="1"/>
          <p:nvPr/>
        </p:nvSpPr>
        <p:spPr>
          <a:xfrm>
            <a:off x="5443750" y="3601225"/>
            <a:ext cx="6426300" cy="1272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US" sz="1700" u="none" cap="none" strike="noStrike">
                <a:solidFill>
                  <a:srgbClr val="073763"/>
                </a:solidFill>
                <a:latin typeface="Roboto"/>
                <a:ea typeface="Roboto"/>
                <a:cs typeface="Roboto"/>
                <a:sym typeface="Roboto"/>
              </a:rPr>
              <a:t>Funcionalidades a evaluar: </a:t>
            </a:r>
            <a:r>
              <a:rPr b="0" i="0" lang="en-US" sz="1700" u="none" cap="none" strike="noStrike">
                <a:solidFill>
                  <a:srgbClr val="1C4587"/>
                </a:solidFill>
                <a:latin typeface="Roboto"/>
                <a:ea typeface="Roboto"/>
                <a:cs typeface="Roboto"/>
                <a:sym typeface="Roboto"/>
              </a:rPr>
              <a:t>HU-01: Consultar disponibilidad habitaciones, HU-02: Reservar habitación en línea, HU-03: Confirmar o cancelar reservas (Administrador)</a:t>
            </a:r>
            <a:endParaRPr b="0" i="0" sz="1700" u="none" cap="none" strike="noStrike">
              <a:solidFill>
                <a:srgbClr val="1C4587"/>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t/>
            </a:r>
            <a:endParaRPr b="0" i="0" sz="1200" u="none" cap="none" strike="noStrike">
              <a:solidFill>
                <a:srgbClr val="1F497D"/>
              </a:solidFill>
              <a:latin typeface="Arial"/>
              <a:ea typeface="Arial"/>
              <a:cs typeface="Arial"/>
              <a:sym typeface="Arial"/>
            </a:endParaRPr>
          </a:p>
        </p:txBody>
      </p:sp>
      <p:sp>
        <p:nvSpPr>
          <p:cNvPr id="259" name="Google Shape;259;g38eee24a2f3_0_5"/>
          <p:cNvSpPr txBox="1"/>
          <p:nvPr/>
        </p:nvSpPr>
        <p:spPr>
          <a:xfrm>
            <a:off x="5443750" y="4666525"/>
            <a:ext cx="5590200" cy="1349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US" sz="1700" u="none" cap="none" strike="noStrike">
                <a:solidFill>
                  <a:srgbClr val="073763"/>
                </a:solidFill>
                <a:latin typeface="Roboto"/>
                <a:ea typeface="Roboto"/>
                <a:cs typeface="Roboto"/>
                <a:sym typeface="Roboto"/>
              </a:rPr>
              <a:t>Importante:  </a:t>
            </a:r>
            <a:endParaRPr b="0" i="0" sz="1700" u="none" cap="none" strike="noStrike">
              <a:solidFill>
                <a:srgbClr val="073763"/>
              </a:solidFill>
              <a:latin typeface="Roboto"/>
              <a:ea typeface="Roboto"/>
              <a:cs typeface="Roboto"/>
              <a:sym typeface="Roboto"/>
            </a:endParaRPr>
          </a:p>
          <a:p>
            <a:pPr indent="-336550" lvl="0" marL="457200" marR="0" rtl="0" algn="l">
              <a:lnSpc>
                <a:spcPct val="115000"/>
              </a:lnSpc>
              <a:spcBef>
                <a:spcPts val="0"/>
              </a:spcBef>
              <a:spcAft>
                <a:spcPts val="0"/>
              </a:spcAft>
              <a:buClr>
                <a:srgbClr val="073763"/>
              </a:buClr>
              <a:buSzPts val="1700"/>
              <a:buFont typeface="Roboto"/>
              <a:buChar char="●"/>
            </a:pPr>
            <a:r>
              <a:rPr b="0" i="0" lang="en-US" sz="1700" u="none" cap="none" strike="noStrike">
                <a:solidFill>
                  <a:srgbClr val="073763"/>
                </a:solidFill>
                <a:latin typeface="Roboto"/>
                <a:ea typeface="Roboto"/>
                <a:cs typeface="Roboto"/>
                <a:sym typeface="Roboto"/>
              </a:rPr>
              <a:t>No de deben tener ventanas abiertas</a:t>
            </a:r>
            <a:endParaRPr b="0" i="0" sz="1700" u="none" cap="none" strike="noStrike">
              <a:solidFill>
                <a:srgbClr val="073763"/>
              </a:solidFill>
              <a:latin typeface="Roboto"/>
              <a:ea typeface="Roboto"/>
              <a:cs typeface="Roboto"/>
              <a:sym typeface="Roboto"/>
            </a:endParaRPr>
          </a:p>
          <a:p>
            <a:pPr indent="-336550" lvl="0" marL="457200" marR="0" rtl="0" algn="l">
              <a:lnSpc>
                <a:spcPct val="115000"/>
              </a:lnSpc>
              <a:spcBef>
                <a:spcPts val="0"/>
              </a:spcBef>
              <a:spcAft>
                <a:spcPts val="0"/>
              </a:spcAft>
              <a:buClr>
                <a:srgbClr val="073763"/>
              </a:buClr>
              <a:buSzPts val="1700"/>
              <a:buFont typeface="Roboto"/>
              <a:buChar char="●"/>
            </a:pPr>
            <a:r>
              <a:rPr b="0" i="0" lang="en-US" sz="1700" u="none" cap="none" strike="noStrike">
                <a:solidFill>
                  <a:srgbClr val="073763"/>
                </a:solidFill>
                <a:latin typeface="Roboto"/>
                <a:ea typeface="Roboto"/>
                <a:cs typeface="Roboto"/>
                <a:sym typeface="Roboto"/>
              </a:rPr>
              <a:t>Realizar las pruebas en un ambiente libre de distracciones</a:t>
            </a:r>
            <a:endParaRPr b="0" i="0" sz="1700" u="none" cap="none" strike="noStrike">
              <a:solidFill>
                <a:srgbClr val="073763"/>
              </a:solidFill>
              <a:latin typeface="Roboto"/>
              <a:ea typeface="Roboto"/>
              <a:cs typeface="Roboto"/>
              <a:sym typeface="Roboto"/>
            </a:endParaRPr>
          </a:p>
        </p:txBody>
      </p:sp>
      <p:pic>
        <p:nvPicPr>
          <p:cNvPr id="260" name="Google Shape;260;g38eee24a2f3_0_5" title="trendy-app-testing-vector.jpg"/>
          <p:cNvPicPr preferRelativeResize="0"/>
          <p:nvPr/>
        </p:nvPicPr>
        <p:blipFill rotWithShape="1">
          <a:blip r:embed="rId5">
            <a:alphaModFix/>
          </a:blip>
          <a:srcRect b="0" l="0" r="0" t="0"/>
          <a:stretch/>
        </p:blipFill>
        <p:spPr>
          <a:xfrm>
            <a:off x="1100250" y="2434276"/>
            <a:ext cx="3496101" cy="3496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4" name="Shape 264"/>
        <p:cNvGrpSpPr/>
        <p:nvPr/>
      </p:nvGrpSpPr>
      <p:grpSpPr>
        <a:xfrm>
          <a:off x="0" y="0"/>
          <a:ext cx="0" cy="0"/>
          <a:chOff x="0" y="0"/>
          <a:chExt cx="0" cy="0"/>
        </a:xfrm>
      </p:grpSpPr>
      <p:pic>
        <p:nvPicPr>
          <p:cNvPr descr="Logotipo&#10;&#10;Descripción generada automáticamente" id="265" name="Google Shape;265;g38eee24a2f3_0_21"/>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266" name="Google Shape;266;g38eee24a2f3_0_21"/>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67" name="Google Shape;267;g38eee24a2f3_0_21"/>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268" name="Google Shape;268;g38eee24a2f3_0_21"/>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69" name="Google Shape;269;g38eee24a2f3_0_21"/>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270" name="Google Shape;270;g38eee24a2f3_0_21"/>
          <p:cNvSpPr txBox="1"/>
          <p:nvPr/>
        </p:nvSpPr>
        <p:spPr>
          <a:xfrm>
            <a:off x="1642725" y="935588"/>
            <a:ext cx="86352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800" u="none" cap="none" strike="noStrike">
                <a:solidFill>
                  <a:srgbClr val="073763"/>
                </a:solidFill>
                <a:latin typeface="Roboto"/>
                <a:ea typeface="Roboto"/>
                <a:cs typeface="Roboto"/>
                <a:sym typeface="Roboto"/>
              </a:rPr>
              <a:t>Datos Generales del Caso de Prueba</a:t>
            </a:r>
            <a:endParaRPr b="1" i="0" sz="1600" u="none" cap="none" strike="noStrike">
              <a:solidFill>
                <a:srgbClr val="073763"/>
              </a:solidFill>
              <a:latin typeface="Roboto"/>
              <a:ea typeface="Roboto"/>
              <a:cs typeface="Roboto"/>
              <a:sym typeface="Roboto"/>
            </a:endParaRPr>
          </a:p>
        </p:txBody>
      </p:sp>
      <p:sp>
        <p:nvSpPr>
          <p:cNvPr id="271" name="Google Shape;271;g38eee24a2f3_0_21"/>
          <p:cNvSpPr txBox="1"/>
          <p:nvPr/>
        </p:nvSpPr>
        <p:spPr>
          <a:xfrm>
            <a:off x="764075" y="1804425"/>
            <a:ext cx="10090500" cy="39204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Nombre del Caso de Prueba:  </a:t>
            </a:r>
            <a:r>
              <a:rPr b="0" i="0" lang="en-US" sz="1500" u="none" cap="none" strike="noStrike">
                <a:solidFill>
                  <a:srgbClr val="1C4587"/>
                </a:solidFill>
                <a:latin typeface="Roboto"/>
                <a:ea typeface="Roboto"/>
                <a:cs typeface="Roboto"/>
                <a:sym typeface="Roboto"/>
              </a:rPr>
              <a:t>Registro de nuevo usuario en la plataforma</a:t>
            </a:r>
            <a:br>
              <a:rPr b="0" i="0" lang="en-US" sz="1800" u="none" cap="none" strike="noStrike">
                <a:solidFill>
                  <a:srgbClr val="073763"/>
                </a:solidFill>
                <a:latin typeface="Roboto"/>
                <a:ea typeface="Roboto"/>
                <a:cs typeface="Roboto"/>
                <a:sym typeface="Roboto"/>
              </a:rPr>
            </a:br>
            <a:endParaRPr b="0" i="0" sz="1800" u="none" cap="none" strike="noStrike">
              <a:solidFill>
                <a:srgbClr val="073763"/>
              </a:solidFill>
              <a:latin typeface="Roboto"/>
              <a:ea typeface="Roboto"/>
              <a:cs typeface="Roboto"/>
              <a:sym typeface="Roboto"/>
            </a:endParaRPr>
          </a:p>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Usuario Testing: Renato Tan, Tester, </a:t>
            </a:r>
            <a:r>
              <a:rPr b="0" i="0" lang="en-US" sz="1500" u="sng" cap="none" strike="noStrike">
                <a:solidFill>
                  <a:schemeClr val="hlink"/>
                </a:solidFill>
                <a:latin typeface="Roboto"/>
                <a:ea typeface="Roboto"/>
                <a:cs typeface="Roboto"/>
                <a:sym typeface="Roboto"/>
                <a:hlinkClick r:id="rId4"/>
              </a:rPr>
              <a:t>re.tan@duocuc.cl</a:t>
            </a:r>
            <a:r>
              <a:rPr b="0" i="0" lang="en-US" sz="1500" u="none" cap="none" strike="noStrike">
                <a:solidFill>
                  <a:srgbClr val="073763"/>
                </a:solidFill>
                <a:latin typeface="Roboto"/>
                <a:ea typeface="Roboto"/>
                <a:cs typeface="Roboto"/>
                <a:sym typeface="Roboto"/>
              </a:rPr>
              <a:t>, +569 73415223</a:t>
            </a:r>
            <a:br>
              <a:rPr b="0" i="0" lang="en-US" sz="1500" u="none" cap="none" strike="noStrike">
                <a:solidFill>
                  <a:srgbClr val="073763"/>
                </a:solidFill>
                <a:latin typeface="Roboto"/>
                <a:ea typeface="Roboto"/>
                <a:cs typeface="Roboto"/>
                <a:sym typeface="Roboto"/>
              </a:rPr>
            </a:br>
            <a:endParaRPr b="0" i="0" sz="1500" u="none" cap="none" strike="noStrike">
              <a:solidFill>
                <a:srgbClr val="073763"/>
              </a:solidFill>
              <a:latin typeface="Roboto"/>
              <a:ea typeface="Roboto"/>
              <a:cs typeface="Roboto"/>
              <a:sym typeface="Roboto"/>
            </a:endParaRPr>
          </a:p>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Épica: 1, Preparación de la gestión de reservas y habitaciones.</a:t>
            </a:r>
            <a:br>
              <a:rPr b="0" i="0" lang="en-US" sz="1500" u="none" cap="none" strike="noStrike">
                <a:solidFill>
                  <a:srgbClr val="073763"/>
                </a:solidFill>
                <a:latin typeface="Roboto"/>
                <a:ea typeface="Roboto"/>
                <a:cs typeface="Roboto"/>
                <a:sym typeface="Roboto"/>
              </a:rPr>
            </a:br>
            <a:endParaRPr b="0" i="0" sz="1500" u="none" cap="none" strike="noStrike">
              <a:solidFill>
                <a:srgbClr val="073763"/>
              </a:solidFill>
              <a:latin typeface="Roboto"/>
              <a:ea typeface="Roboto"/>
              <a:cs typeface="Roboto"/>
              <a:sym typeface="Roboto"/>
            </a:endParaRPr>
          </a:p>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Fecha: 02-10-2025</a:t>
            </a:r>
            <a:endParaRPr b="0" i="0" sz="1500" u="none" cap="none" strike="noStrike">
              <a:solidFill>
                <a:srgbClr val="073763"/>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73763"/>
              </a:solidFill>
              <a:latin typeface="Roboto"/>
              <a:ea typeface="Roboto"/>
              <a:cs typeface="Roboto"/>
              <a:sym typeface="Roboto"/>
            </a:endParaRPr>
          </a:p>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Hora de inicio: 10:54 am</a:t>
            </a:r>
            <a:endParaRPr b="0" i="0" sz="1500" u="none" cap="none" strike="noStrike">
              <a:solidFill>
                <a:srgbClr val="073763"/>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73763"/>
              </a:solidFill>
              <a:latin typeface="Roboto"/>
              <a:ea typeface="Roboto"/>
              <a:cs typeface="Roboto"/>
              <a:sym typeface="Roboto"/>
            </a:endParaRPr>
          </a:p>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Hora de fin: 11:00 am</a:t>
            </a:r>
            <a:endParaRPr b="0" i="0" sz="1500" u="none" cap="none" strike="noStrike">
              <a:solidFill>
                <a:srgbClr val="073763"/>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73763"/>
              </a:solidFill>
              <a:latin typeface="Roboto"/>
              <a:ea typeface="Roboto"/>
              <a:cs typeface="Roboto"/>
              <a:sym typeface="Roboto"/>
            </a:endParaRPr>
          </a:p>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Tiempo total de la prueba: 6 minutos</a:t>
            </a:r>
            <a:endParaRPr b="0" i="0" sz="1500" u="none" cap="none" strike="noStrike">
              <a:solidFill>
                <a:srgbClr val="07376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73763"/>
              </a:solidFill>
              <a:latin typeface="Roboto"/>
              <a:ea typeface="Roboto"/>
              <a:cs typeface="Roboto"/>
              <a:sym typeface="Roboto"/>
            </a:endParaRPr>
          </a:p>
        </p:txBody>
      </p:sp>
      <p:pic>
        <p:nvPicPr>
          <p:cNvPr id="272" name="Google Shape;272;g38eee24a2f3_0_21" title="five-second-test.png"/>
          <p:cNvPicPr preferRelativeResize="0"/>
          <p:nvPr/>
        </p:nvPicPr>
        <p:blipFill rotWithShape="1">
          <a:blip r:embed="rId5">
            <a:alphaModFix/>
          </a:blip>
          <a:srcRect b="0" l="0" r="48746" t="0"/>
          <a:stretch/>
        </p:blipFill>
        <p:spPr>
          <a:xfrm>
            <a:off x="7808700" y="2010950"/>
            <a:ext cx="3793603" cy="3241850"/>
          </a:xfrm>
          <a:prstGeom prst="rect">
            <a:avLst/>
          </a:prstGeom>
          <a:noFill/>
          <a:ln>
            <a:noFill/>
          </a:ln>
        </p:spPr>
      </p:pic>
      <p:pic>
        <p:nvPicPr>
          <p:cNvPr id="273" name="Google Shape;273;g38eee24a2f3_0_21" title="Captura de pantalla 2025-10-05 213757.png"/>
          <p:cNvPicPr preferRelativeResize="0"/>
          <p:nvPr/>
        </p:nvPicPr>
        <p:blipFill rotWithShape="1">
          <a:blip r:embed="rId6">
            <a:alphaModFix/>
          </a:blip>
          <a:srcRect b="0" l="0" r="0" t="0"/>
          <a:stretch/>
        </p:blipFill>
        <p:spPr>
          <a:xfrm>
            <a:off x="1813325" y="5545125"/>
            <a:ext cx="7992001" cy="1137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7" name="Shape 277"/>
        <p:cNvGrpSpPr/>
        <p:nvPr/>
      </p:nvGrpSpPr>
      <p:grpSpPr>
        <a:xfrm>
          <a:off x="0" y="0"/>
          <a:ext cx="0" cy="0"/>
          <a:chOff x="0" y="0"/>
          <a:chExt cx="0" cy="0"/>
        </a:xfrm>
      </p:grpSpPr>
      <p:pic>
        <p:nvPicPr>
          <p:cNvPr descr="Logotipo&#10;&#10;Descripción generada automáticamente" id="278" name="Google Shape;278;g38ef056beec_0_1"/>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279" name="Google Shape;279;g38ef056beec_0_1"/>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80" name="Google Shape;280;g38ef056beec_0_1"/>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281" name="Google Shape;281;g38ef056beec_0_1"/>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82" name="Google Shape;282;g38ef056beec_0_1"/>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283" name="Google Shape;283;g38ef056beec_0_1"/>
          <p:cNvSpPr txBox="1"/>
          <p:nvPr/>
        </p:nvSpPr>
        <p:spPr>
          <a:xfrm>
            <a:off x="2173950" y="1117550"/>
            <a:ext cx="78441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800" u="none" cap="none" strike="noStrike">
                <a:solidFill>
                  <a:srgbClr val="073763"/>
                </a:solidFill>
                <a:latin typeface="Roboto"/>
                <a:ea typeface="Roboto"/>
                <a:cs typeface="Roboto"/>
                <a:sym typeface="Roboto"/>
              </a:rPr>
              <a:t>Historias de usuario cubiertas</a:t>
            </a:r>
            <a:endParaRPr b="1" i="0" sz="1600" u="none" cap="none" strike="noStrike">
              <a:solidFill>
                <a:srgbClr val="073763"/>
              </a:solidFill>
              <a:latin typeface="Roboto"/>
              <a:ea typeface="Roboto"/>
              <a:cs typeface="Roboto"/>
              <a:sym typeface="Roboto"/>
            </a:endParaRPr>
          </a:p>
        </p:txBody>
      </p:sp>
      <p:sp>
        <p:nvSpPr>
          <p:cNvPr id="284" name="Google Shape;284;g38ef056beec_0_1"/>
          <p:cNvSpPr txBox="1"/>
          <p:nvPr/>
        </p:nvSpPr>
        <p:spPr>
          <a:xfrm>
            <a:off x="1170475" y="2711175"/>
            <a:ext cx="6426300" cy="24759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rgbClr val="1C4587"/>
              </a:buClr>
              <a:buSzPts val="1700"/>
              <a:buFont typeface="Roboto"/>
              <a:buChar char="●"/>
            </a:pPr>
            <a:r>
              <a:rPr b="0" i="0" lang="en-US" sz="1700" u="none" cap="none" strike="noStrike">
                <a:solidFill>
                  <a:srgbClr val="1C4587"/>
                </a:solidFill>
                <a:latin typeface="Roboto"/>
                <a:ea typeface="Roboto"/>
                <a:cs typeface="Roboto"/>
                <a:sym typeface="Roboto"/>
              </a:rPr>
              <a:t>HU-01: Consultar la disponibilidad habitaciones </a:t>
            </a:r>
            <a:endParaRPr b="0" i="0" sz="1700" u="none" cap="none" strike="noStrike">
              <a:solidFill>
                <a:srgbClr val="1C4587"/>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1C4587"/>
              </a:solidFill>
              <a:latin typeface="Roboto"/>
              <a:ea typeface="Roboto"/>
              <a:cs typeface="Roboto"/>
              <a:sym typeface="Roboto"/>
            </a:endParaRPr>
          </a:p>
          <a:p>
            <a:pPr indent="-336550" lvl="0" marL="457200" marR="0" rtl="0" algn="l">
              <a:lnSpc>
                <a:spcPct val="115000"/>
              </a:lnSpc>
              <a:spcBef>
                <a:spcPts val="0"/>
              </a:spcBef>
              <a:spcAft>
                <a:spcPts val="0"/>
              </a:spcAft>
              <a:buClr>
                <a:srgbClr val="1C4587"/>
              </a:buClr>
              <a:buSzPts val="1700"/>
              <a:buFont typeface="Roboto"/>
              <a:buChar char="●"/>
            </a:pPr>
            <a:r>
              <a:rPr b="0" i="0" lang="en-US" sz="1700" u="none" cap="none" strike="noStrike">
                <a:solidFill>
                  <a:srgbClr val="1C4587"/>
                </a:solidFill>
                <a:latin typeface="Roboto"/>
                <a:ea typeface="Roboto"/>
                <a:cs typeface="Roboto"/>
                <a:sym typeface="Roboto"/>
              </a:rPr>
              <a:t>HU-02: Reservar habitaciónes en línea </a:t>
            </a:r>
            <a:endParaRPr b="0" i="0" sz="1700" u="none" cap="none" strike="noStrike">
              <a:solidFill>
                <a:srgbClr val="1C4587"/>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1C4587"/>
              </a:solidFill>
              <a:latin typeface="Roboto"/>
              <a:ea typeface="Roboto"/>
              <a:cs typeface="Roboto"/>
              <a:sym typeface="Roboto"/>
            </a:endParaRPr>
          </a:p>
          <a:p>
            <a:pPr indent="-336550" lvl="0" marL="457200" marR="0" rtl="0" algn="l">
              <a:lnSpc>
                <a:spcPct val="115000"/>
              </a:lnSpc>
              <a:spcBef>
                <a:spcPts val="0"/>
              </a:spcBef>
              <a:spcAft>
                <a:spcPts val="0"/>
              </a:spcAft>
              <a:buClr>
                <a:srgbClr val="1C4587"/>
              </a:buClr>
              <a:buSzPts val="1700"/>
              <a:buFont typeface="Roboto"/>
              <a:buChar char="●"/>
            </a:pPr>
            <a:r>
              <a:rPr b="0" i="0" lang="en-US" sz="1700" u="none" cap="none" strike="noStrike">
                <a:solidFill>
                  <a:srgbClr val="1C4587"/>
                </a:solidFill>
                <a:latin typeface="Roboto"/>
                <a:ea typeface="Roboto"/>
                <a:cs typeface="Roboto"/>
                <a:sym typeface="Roboto"/>
              </a:rPr>
              <a:t>HU-03: Confirmar o cancelar reservas (Administrador)</a:t>
            </a:r>
            <a:endParaRPr b="0" i="0" sz="1700" u="none" cap="none" strike="noStrike">
              <a:solidFill>
                <a:srgbClr val="1C4587"/>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1C4587"/>
              </a:solidFill>
              <a:latin typeface="Roboto"/>
              <a:ea typeface="Roboto"/>
              <a:cs typeface="Roboto"/>
              <a:sym typeface="Roboto"/>
            </a:endParaRPr>
          </a:p>
          <a:p>
            <a:pPr indent="-336550" lvl="0" marL="457200" marR="0" rtl="0" algn="l">
              <a:lnSpc>
                <a:spcPct val="115000"/>
              </a:lnSpc>
              <a:spcBef>
                <a:spcPts val="0"/>
              </a:spcBef>
              <a:spcAft>
                <a:spcPts val="0"/>
              </a:spcAft>
              <a:buClr>
                <a:srgbClr val="1C4587"/>
              </a:buClr>
              <a:buSzPts val="1700"/>
              <a:buFont typeface="Roboto"/>
              <a:buChar char="●"/>
            </a:pPr>
            <a:r>
              <a:rPr b="0" i="0" lang="en-US" sz="1700" u="none" cap="none" strike="noStrike">
                <a:solidFill>
                  <a:srgbClr val="1C4587"/>
                </a:solidFill>
                <a:latin typeface="Roboto"/>
                <a:ea typeface="Roboto"/>
                <a:cs typeface="Roboto"/>
                <a:sym typeface="Roboto"/>
              </a:rPr>
              <a:t>Tipo de Usuario: Administrador / Cliente / Invitado</a:t>
            </a:r>
            <a:endParaRPr b="0" i="0" sz="1700" u="none" cap="none" strike="noStrike">
              <a:solidFill>
                <a:srgbClr val="1C4587"/>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t/>
            </a:r>
            <a:endParaRPr b="0" i="0" sz="1200" u="none" cap="none" strike="noStrike">
              <a:solidFill>
                <a:srgbClr val="1F497D"/>
              </a:solidFill>
              <a:latin typeface="Arial"/>
              <a:ea typeface="Arial"/>
              <a:cs typeface="Arial"/>
              <a:sym typeface="Arial"/>
            </a:endParaRPr>
          </a:p>
        </p:txBody>
      </p:sp>
      <p:pic>
        <p:nvPicPr>
          <p:cNvPr id="285" name="Google Shape;285;g38ef056beec_0_1" title="pngtree-tested-check-isolated-png-image_10125851.png"/>
          <p:cNvPicPr preferRelativeResize="0"/>
          <p:nvPr/>
        </p:nvPicPr>
        <p:blipFill rotWithShape="1">
          <a:blip r:embed="rId4">
            <a:alphaModFix/>
          </a:blip>
          <a:srcRect b="0" l="0" r="0" t="0"/>
          <a:stretch/>
        </p:blipFill>
        <p:spPr>
          <a:xfrm>
            <a:off x="7306125" y="2150125"/>
            <a:ext cx="4290425" cy="303694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9" name="Shape 289"/>
        <p:cNvGrpSpPr/>
        <p:nvPr/>
      </p:nvGrpSpPr>
      <p:grpSpPr>
        <a:xfrm>
          <a:off x="0" y="0"/>
          <a:ext cx="0" cy="0"/>
          <a:chOff x="0" y="0"/>
          <a:chExt cx="0" cy="0"/>
        </a:xfrm>
      </p:grpSpPr>
      <p:pic>
        <p:nvPicPr>
          <p:cNvPr descr="Logotipo&#10;&#10;Descripción generada automáticamente" id="290" name="Google Shape;290;g38ef056beec_0_18"/>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291" name="Google Shape;291;g38ef056beec_0_18"/>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92" name="Google Shape;292;g38ef056beec_0_18"/>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293" name="Google Shape;293;g38ef056beec_0_18"/>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294" name="Google Shape;294;g38ef056beec_0_18"/>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295" name="Google Shape;295;g38ef056beec_0_18"/>
          <p:cNvSpPr txBox="1"/>
          <p:nvPr/>
        </p:nvSpPr>
        <p:spPr>
          <a:xfrm>
            <a:off x="3158125" y="944825"/>
            <a:ext cx="44400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800" u="none" cap="none" strike="noStrike">
                <a:solidFill>
                  <a:srgbClr val="073763"/>
                </a:solidFill>
                <a:latin typeface="Roboto"/>
                <a:ea typeface="Roboto"/>
                <a:cs typeface="Roboto"/>
                <a:sym typeface="Roboto"/>
              </a:rPr>
              <a:t>Artefacto y Prueba</a:t>
            </a:r>
            <a:endParaRPr b="1" i="0" sz="1600" u="none" cap="none" strike="noStrike">
              <a:solidFill>
                <a:srgbClr val="073763"/>
              </a:solidFill>
              <a:latin typeface="Roboto"/>
              <a:ea typeface="Roboto"/>
              <a:cs typeface="Roboto"/>
              <a:sym typeface="Roboto"/>
            </a:endParaRPr>
          </a:p>
        </p:txBody>
      </p:sp>
      <p:sp>
        <p:nvSpPr>
          <p:cNvPr id="296" name="Google Shape;296;g38ef056beec_0_18"/>
          <p:cNvSpPr txBox="1"/>
          <p:nvPr/>
        </p:nvSpPr>
        <p:spPr>
          <a:xfrm>
            <a:off x="671775" y="2424600"/>
            <a:ext cx="10090500" cy="20088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Artefacto probado: </a:t>
            </a:r>
            <a:r>
              <a:rPr lang="en-US" sz="1500">
                <a:solidFill>
                  <a:srgbClr val="073763"/>
                </a:solidFill>
                <a:latin typeface="Roboto"/>
                <a:ea typeface="Roboto"/>
                <a:cs typeface="Roboto"/>
                <a:sym typeface="Roboto"/>
              </a:rPr>
              <a:t>El f</a:t>
            </a:r>
            <a:r>
              <a:rPr b="0" i="0" lang="en-US" sz="1500" u="none" cap="none" strike="noStrike">
                <a:solidFill>
                  <a:srgbClr val="073763"/>
                </a:solidFill>
                <a:latin typeface="Roboto"/>
                <a:ea typeface="Roboto"/>
                <a:cs typeface="Roboto"/>
                <a:sym typeface="Roboto"/>
              </a:rPr>
              <a:t>ormulario de </a:t>
            </a:r>
            <a:r>
              <a:rPr b="0" i="0" lang="en-US" sz="1500" u="none" cap="none" strike="noStrike">
                <a:solidFill>
                  <a:srgbClr val="1C4587"/>
                </a:solidFill>
                <a:latin typeface="Roboto"/>
                <a:ea typeface="Roboto"/>
                <a:cs typeface="Roboto"/>
                <a:sym typeface="Roboto"/>
              </a:rPr>
              <a:t>Registro de nuevos usuarios en la plataforma</a:t>
            </a:r>
            <a:br>
              <a:rPr b="0" i="0" lang="en-US" sz="1500" u="none" cap="none" strike="noStrike">
                <a:solidFill>
                  <a:srgbClr val="073763"/>
                </a:solidFill>
                <a:latin typeface="Roboto"/>
                <a:ea typeface="Roboto"/>
                <a:cs typeface="Roboto"/>
                <a:sym typeface="Roboto"/>
              </a:rPr>
            </a:br>
            <a:endParaRPr b="0" i="0" sz="1500" u="none" cap="none" strike="noStrike">
              <a:solidFill>
                <a:srgbClr val="073763"/>
              </a:solidFill>
              <a:latin typeface="Roboto"/>
              <a:ea typeface="Roboto"/>
              <a:cs typeface="Roboto"/>
              <a:sym typeface="Roboto"/>
            </a:endParaRPr>
          </a:p>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Tipos de pruebas: funcional y experiencia de usuario.  </a:t>
            </a:r>
            <a:br>
              <a:rPr b="0" i="0" lang="en-US" sz="1500" u="none" cap="none" strike="noStrike">
                <a:solidFill>
                  <a:srgbClr val="073763"/>
                </a:solidFill>
                <a:latin typeface="Roboto"/>
                <a:ea typeface="Roboto"/>
                <a:cs typeface="Roboto"/>
                <a:sym typeface="Roboto"/>
              </a:rPr>
            </a:br>
            <a:endParaRPr b="0" i="0" sz="1500" u="none" cap="none" strike="noStrike">
              <a:solidFill>
                <a:srgbClr val="073763"/>
              </a:solidFill>
              <a:latin typeface="Roboto"/>
              <a:ea typeface="Roboto"/>
              <a:cs typeface="Roboto"/>
              <a:sym typeface="Roboto"/>
            </a:endParaRPr>
          </a:p>
          <a:p>
            <a:pPr indent="-323850" lvl="0" marL="457200" marR="0" rtl="0" algn="l">
              <a:lnSpc>
                <a:spcPct val="115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Tiempo de duración estimado: 6 minutos 30 segundos</a:t>
            </a:r>
            <a:endParaRPr b="0" i="0" sz="1500" u="none" cap="none" strike="noStrike">
              <a:solidFill>
                <a:srgbClr val="073763"/>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73763"/>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73763"/>
              </a:solidFill>
              <a:latin typeface="Roboto"/>
              <a:ea typeface="Roboto"/>
              <a:cs typeface="Roboto"/>
              <a:sym typeface="Roboto"/>
            </a:endParaRPr>
          </a:p>
        </p:txBody>
      </p:sp>
      <p:pic>
        <p:nvPicPr>
          <p:cNvPr id="297" name="Google Shape;297;g38ef056beec_0_18" title="0c5d72_fc1c7da7ae0a45e2a11a0b6276cec181~mv2.png"/>
          <p:cNvPicPr preferRelativeResize="0"/>
          <p:nvPr/>
        </p:nvPicPr>
        <p:blipFill rotWithShape="1">
          <a:blip r:embed="rId4">
            <a:alphaModFix/>
          </a:blip>
          <a:srcRect b="0" l="0" r="0" t="0"/>
          <a:stretch/>
        </p:blipFill>
        <p:spPr>
          <a:xfrm>
            <a:off x="6372625" y="3118225"/>
            <a:ext cx="4999700" cy="2539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1" name="Shape 301"/>
        <p:cNvGrpSpPr/>
        <p:nvPr/>
      </p:nvGrpSpPr>
      <p:grpSpPr>
        <a:xfrm>
          <a:off x="0" y="0"/>
          <a:ext cx="0" cy="0"/>
          <a:chOff x="0" y="0"/>
          <a:chExt cx="0" cy="0"/>
        </a:xfrm>
      </p:grpSpPr>
      <p:pic>
        <p:nvPicPr>
          <p:cNvPr descr="Logotipo&#10;&#10;Descripción generada automáticamente" id="302" name="Google Shape;302;g38ef056beec_0_37"/>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303" name="Google Shape;303;g38ef056beec_0_37"/>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304" name="Google Shape;304;g38ef056beec_0_37"/>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305" name="Google Shape;305;g38ef056beec_0_37"/>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306" name="Google Shape;306;g38ef056beec_0_37"/>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307" name="Google Shape;307;g38ef056beec_0_37"/>
          <p:cNvSpPr txBox="1"/>
          <p:nvPr/>
        </p:nvSpPr>
        <p:spPr>
          <a:xfrm>
            <a:off x="893700" y="1071350"/>
            <a:ext cx="104046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800" u="none" cap="none" strike="noStrike">
                <a:solidFill>
                  <a:srgbClr val="073763"/>
                </a:solidFill>
                <a:latin typeface="Roboto"/>
                <a:ea typeface="Roboto"/>
                <a:cs typeface="Roboto"/>
                <a:sym typeface="Roboto"/>
              </a:rPr>
              <a:t>Actividad a Realizar (Pasos de Prueba)</a:t>
            </a:r>
            <a:endParaRPr b="1" i="0" sz="1600" u="none" cap="none" strike="noStrike">
              <a:solidFill>
                <a:srgbClr val="073763"/>
              </a:solidFill>
              <a:latin typeface="Roboto"/>
              <a:ea typeface="Roboto"/>
              <a:cs typeface="Roboto"/>
              <a:sym typeface="Roboto"/>
            </a:endParaRPr>
          </a:p>
        </p:txBody>
      </p:sp>
      <p:sp>
        <p:nvSpPr>
          <p:cNvPr id="308" name="Google Shape;308;g38ef056beec_0_37"/>
          <p:cNvSpPr txBox="1"/>
          <p:nvPr/>
        </p:nvSpPr>
        <p:spPr>
          <a:xfrm>
            <a:off x="782325" y="2074300"/>
            <a:ext cx="6426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US" sz="1700" u="none" cap="none" strike="noStrike">
                <a:solidFill>
                  <a:srgbClr val="1C4587"/>
                </a:solidFill>
                <a:latin typeface="Roboto"/>
                <a:ea typeface="Roboto"/>
                <a:cs typeface="Roboto"/>
                <a:sym typeface="Roboto"/>
              </a:rPr>
              <a:t>Tabla de pasos: </a:t>
            </a:r>
            <a:endParaRPr b="0" i="0" sz="1200" u="none" cap="none" strike="noStrike">
              <a:solidFill>
                <a:srgbClr val="1F497D"/>
              </a:solidFill>
              <a:latin typeface="Arial"/>
              <a:ea typeface="Arial"/>
              <a:cs typeface="Arial"/>
              <a:sym typeface="Arial"/>
            </a:endParaRPr>
          </a:p>
        </p:txBody>
      </p:sp>
      <p:pic>
        <p:nvPicPr>
          <p:cNvPr id="309" name="Google Shape;309;g38ef056beec_0_37" title="pasos a seguir 1.jpg"/>
          <p:cNvPicPr preferRelativeResize="0"/>
          <p:nvPr/>
        </p:nvPicPr>
        <p:blipFill rotWithShape="1">
          <a:blip r:embed="rId4">
            <a:alphaModFix/>
          </a:blip>
          <a:srcRect b="0" l="0" r="0" t="0"/>
          <a:stretch/>
        </p:blipFill>
        <p:spPr>
          <a:xfrm>
            <a:off x="884025" y="2634114"/>
            <a:ext cx="5488601" cy="1843311"/>
          </a:xfrm>
          <a:prstGeom prst="rect">
            <a:avLst/>
          </a:prstGeom>
          <a:noFill/>
          <a:ln>
            <a:noFill/>
          </a:ln>
        </p:spPr>
      </p:pic>
      <p:pic>
        <p:nvPicPr>
          <p:cNvPr id="310" name="Google Shape;310;g38ef056beec_0_37" title="pasos a seguir 2.jpg"/>
          <p:cNvPicPr preferRelativeResize="0"/>
          <p:nvPr/>
        </p:nvPicPr>
        <p:blipFill rotWithShape="1">
          <a:blip r:embed="rId5">
            <a:alphaModFix/>
          </a:blip>
          <a:srcRect b="59328" l="0" r="0" t="0"/>
          <a:stretch/>
        </p:blipFill>
        <p:spPr>
          <a:xfrm>
            <a:off x="884025" y="4477425"/>
            <a:ext cx="5488601" cy="1379686"/>
          </a:xfrm>
          <a:prstGeom prst="rect">
            <a:avLst/>
          </a:prstGeom>
          <a:noFill/>
          <a:ln>
            <a:noFill/>
          </a:ln>
        </p:spPr>
      </p:pic>
      <p:pic>
        <p:nvPicPr>
          <p:cNvPr id="311" name="Google Shape;311;g38ef056beec_0_37" title="pasos a seguir 2.jpg"/>
          <p:cNvPicPr preferRelativeResize="0"/>
          <p:nvPr/>
        </p:nvPicPr>
        <p:blipFill rotWithShape="1">
          <a:blip r:embed="rId5">
            <a:alphaModFix/>
          </a:blip>
          <a:srcRect b="0" l="0" r="0" t="40212"/>
          <a:stretch/>
        </p:blipFill>
        <p:spPr>
          <a:xfrm>
            <a:off x="6530450" y="2634125"/>
            <a:ext cx="5330274" cy="196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5" name="Shape 315"/>
        <p:cNvGrpSpPr/>
        <p:nvPr/>
      </p:nvGrpSpPr>
      <p:grpSpPr>
        <a:xfrm>
          <a:off x="0" y="0"/>
          <a:ext cx="0" cy="0"/>
          <a:chOff x="0" y="0"/>
          <a:chExt cx="0" cy="0"/>
        </a:xfrm>
      </p:grpSpPr>
      <p:pic>
        <p:nvPicPr>
          <p:cNvPr descr="Logotipo&#10;&#10;Descripción generada automáticamente" id="316" name="Google Shape;316;p14"/>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317" name="Google Shape;317;p14"/>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318" name="Google Shape;318;p14"/>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319" name="Google Shape;319;p14"/>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320" name="Google Shape;320;p14"/>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321" name="Google Shape;321;p14"/>
          <p:cNvSpPr txBox="1"/>
          <p:nvPr>
            <p:ph type="title"/>
          </p:nvPr>
        </p:nvSpPr>
        <p:spPr>
          <a:xfrm>
            <a:off x="4273375" y="886600"/>
            <a:ext cx="3954300" cy="111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solidFill>
                  <a:srgbClr val="073763"/>
                </a:solidFill>
                <a:latin typeface="Roboto"/>
                <a:ea typeface="Roboto"/>
                <a:cs typeface="Roboto"/>
                <a:sym typeface="Roboto"/>
              </a:rPr>
              <a:t>Conclusión</a:t>
            </a:r>
            <a:endParaRPr b="1">
              <a:solidFill>
                <a:srgbClr val="073763"/>
              </a:solidFill>
              <a:latin typeface="Roboto"/>
              <a:ea typeface="Roboto"/>
              <a:cs typeface="Roboto"/>
              <a:sym typeface="Roboto"/>
            </a:endParaRPr>
          </a:p>
        </p:txBody>
      </p:sp>
      <p:sp>
        <p:nvSpPr>
          <p:cNvPr id="322" name="Google Shape;322;p14"/>
          <p:cNvSpPr txBox="1"/>
          <p:nvPr/>
        </p:nvSpPr>
        <p:spPr>
          <a:xfrm>
            <a:off x="956425" y="2043025"/>
            <a:ext cx="10588200" cy="5689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n-US" sz="1700" u="none" cap="none" strike="noStrike">
                <a:solidFill>
                  <a:srgbClr val="1C4587"/>
                </a:solidFill>
                <a:latin typeface="Roboto"/>
                <a:ea typeface="Roboto"/>
                <a:cs typeface="Roboto"/>
                <a:sym typeface="Roboto"/>
              </a:rPr>
              <a:t>Como equipo, la experiencia con </a:t>
            </a:r>
            <a:r>
              <a:rPr b="1" i="1" lang="en-US" sz="1700" u="none" cap="none" strike="noStrike">
                <a:solidFill>
                  <a:srgbClr val="1C4587"/>
                </a:solidFill>
                <a:latin typeface="Roboto"/>
                <a:ea typeface="Roboto"/>
                <a:cs typeface="Roboto"/>
                <a:sym typeface="Roboto"/>
              </a:rPr>
              <a:t>Book Inn App</a:t>
            </a:r>
            <a:r>
              <a:rPr b="0" i="0" lang="en-US" sz="1700" u="none" cap="none" strike="noStrike">
                <a:solidFill>
                  <a:srgbClr val="1C4587"/>
                </a:solidFill>
                <a:latin typeface="Roboto"/>
                <a:ea typeface="Roboto"/>
                <a:cs typeface="Roboto"/>
                <a:sym typeface="Roboto"/>
              </a:rPr>
              <a:t> fue un verdadero espacio de aprendizaje. Nos permitió poner en práctica lo visto durante el bimestre y comprobar que el desarrollo de software no se trata solo de programar, sino de integrar muchas piezas: la base de datos, la lógica del sistema, la utilización de metodologías ágiles y la interfaz para que todo funcione de manera coherente.</a:t>
            </a:r>
            <a:endParaRPr b="0" i="0" sz="1700" u="none" cap="none" strike="noStrike">
              <a:solidFill>
                <a:srgbClr val="1C4587"/>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0" i="0" lang="en-US" sz="1700" u="none" cap="none" strike="noStrike">
                <a:solidFill>
                  <a:srgbClr val="1C4587"/>
                </a:solidFill>
                <a:latin typeface="Roboto"/>
                <a:ea typeface="Roboto"/>
                <a:cs typeface="Roboto"/>
                <a:sym typeface="Roboto"/>
              </a:rPr>
              <a:t>Durante las pruebas entendimos que equivocarse también suma; cada error nos dio la oportunidad de mejorar el prototipo y aprender nuevas formas de resolver problemas. El uso de herramientas colaborativas y </a:t>
            </a:r>
            <a:r>
              <a:rPr lang="en-US" sz="1700">
                <a:solidFill>
                  <a:srgbClr val="1C4587"/>
                </a:solidFill>
                <a:latin typeface="Roboto"/>
                <a:ea typeface="Roboto"/>
                <a:cs typeface="Roboto"/>
                <a:sym typeface="Roboto"/>
              </a:rPr>
              <a:t>de gestión </a:t>
            </a:r>
            <a:r>
              <a:rPr b="0" i="0" lang="en-US" sz="1700" u="none" cap="none" strike="noStrike">
                <a:solidFill>
                  <a:srgbClr val="1C4587"/>
                </a:solidFill>
                <a:latin typeface="Roboto"/>
                <a:ea typeface="Roboto"/>
                <a:cs typeface="Roboto"/>
                <a:sym typeface="Roboto"/>
              </a:rPr>
              <a:t>como el Product backlog, el roadmap, el uso de Git, Trello, Miro, Figma y Discord</a:t>
            </a:r>
            <a:r>
              <a:rPr lang="en-US" sz="1700">
                <a:solidFill>
                  <a:srgbClr val="1C4587"/>
                </a:solidFill>
                <a:latin typeface="Roboto"/>
                <a:ea typeface="Roboto"/>
                <a:cs typeface="Roboto"/>
                <a:sym typeface="Roboto"/>
              </a:rPr>
              <a:t> </a:t>
            </a:r>
            <a:r>
              <a:rPr b="0" i="0" lang="en-US" sz="1700" u="none" cap="none" strike="noStrike">
                <a:solidFill>
                  <a:srgbClr val="1C4587"/>
                </a:solidFill>
                <a:latin typeface="Roboto"/>
                <a:ea typeface="Roboto"/>
                <a:cs typeface="Roboto"/>
                <a:sym typeface="Roboto"/>
              </a:rPr>
              <a:t> fortaleció nuestra organización, la comunicación y el trabajo en conjunto, aspectos que son tan importantes como la parte técnica, ya que nos permitieron funcionar de manera más eficiente como grupo.</a:t>
            </a:r>
            <a:endParaRPr b="0" i="0" sz="1700" u="none" cap="none" strike="noStrike">
              <a:solidFill>
                <a:srgbClr val="1C4587"/>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0" i="0" lang="en-US" sz="1700" u="none" cap="none" strike="noStrike">
                <a:solidFill>
                  <a:srgbClr val="1C4587"/>
                </a:solidFill>
                <a:latin typeface="Roboto"/>
                <a:ea typeface="Roboto"/>
                <a:cs typeface="Roboto"/>
                <a:sym typeface="Roboto"/>
              </a:rPr>
              <a:t>Esta experiencia nos ayudó a crecer no solo como futuros Analistas Programadores, sino también como compañeros que aprenden a coordinarse, aportar ideas y construir soluciones con impacto real. Fue un aprendizaje compartido que nos motiva a seguir avanzando y a confiar más en nuestro propio proceso como equipo</a:t>
            </a:r>
            <a:r>
              <a:rPr b="0" i="0" lang="en-US" sz="1100" u="none" cap="none" strike="noStrike">
                <a:solidFill>
                  <a:srgbClr val="1C4587"/>
                </a:solidFill>
                <a:latin typeface="Arial"/>
                <a:ea typeface="Arial"/>
                <a:cs typeface="Arial"/>
                <a:sym typeface="Arial"/>
              </a:rPr>
              <a:t>.</a:t>
            </a:r>
            <a:endParaRPr b="0" i="0" sz="1100" u="none" cap="none" strike="noStrike">
              <a:solidFill>
                <a:srgbClr val="1C4587"/>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700" u="none" cap="none" strike="noStrike">
              <a:solidFill>
                <a:srgbClr val="1C4587"/>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t/>
            </a:r>
            <a:endParaRPr b="0" i="0" sz="1300" u="none" cap="none" strike="noStrike">
              <a:solidFill>
                <a:srgbClr val="073763"/>
              </a:solidFill>
              <a:latin typeface="Roboto"/>
              <a:ea typeface="Roboto"/>
              <a:cs typeface="Roboto"/>
              <a:sym typeface="Roboto"/>
            </a:endParaRPr>
          </a:p>
          <a:p>
            <a:pPr indent="0" lvl="0" marL="0" marR="0" rtl="0" algn="l">
              <a:lnSpc>
                <a:spcPct val="100000"/>
              </a:lnSpc>
              <a:spcBef>
                <a:spcPts val="1200"/>
              </a:spcBef>
              <a:spcAft>
                <a:spcPts val="0"/>
              </a:spcAft>
              <a:buClr>
                <a:schemeClr val="dk1"/>
              </a:buClr>
              <a:buSzPts val="1100"/>
              <a:buFont typeface="Arial"/>
              <a:buNone/>
            </a:pPr>
            <a:r>
              <a:t/>
            </a:r>
            <a:endParaRPr b="0" i="0" sz="1900" u="none" cap="none" strike="noStrike">
              <a:solidFill>
                <a:srgbClr val="073763"/>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2" name="Shape 92"/>
        <p:cNvGrpSpPr/>
        <p:nvPr/>
      </p:nvGrpSpPr>
      <p:grpSpPr>
        <a:xfrm>
          <a:off x="0" y="0"/>
          <a:ext cx="0" cy="0"/>
          <a:chOff x="0" y="0"/>
          <a:chExt cx="0" cy="0"/>
        </a:xfrm>
      </p:grpSpPr>
      <p:sp>
        <p:nvSpPr>
          <p:cNvPr id="93" name="Google Shape;93;p6"/>
          <p:cNvSpPr txBox="1"/>
          <p:nvPr/>
        </p:nvSpPr>
        <p:spPr>
          <a:xfrm>
            <a:off x="963200" y="2736300"/>
            <a:ext cx="4342500" cy="1600800"/>
          </a:xfrm>
          <a:prstGeom prst="rect">
            <a:avLst/>
          </a:prstGeom>
          <a:noFill/>
          <a:ln>
            <a:noFill/>
          </a:ln>
        </p:spPr>
        <p:txBody>
          <a:bodyPr anchorCtr="0" anchor="t" bIns="45700" lIns="91425" spcFirstLastPara="1" rIns="91425" wrap="square" tIns="45700">
            <a:spAutoFit/>
          </a:bodyPr>
          <a:lstStyle/>
          <a:p>
            <a:pPr indent="0" lvl="0" marL="270510" marR="0" rtl="0" algn="l">
              <a:lnSpc>
                <a:spcPct val="150000"/>
              </a:lnSpc>
              <a:spcBef>
                <a:spcPts val="0"/>
              </a:spcBef>
              <a:spcAft>
                <a:spcPts val="800"/>
              </a:spcAft>
              <a:buClr>
                <a:schemeClr val="dk1"/>
              </a:buClr>
              <a:buSzPts val="1100"/>
              <a:buFont typeface="Arial"/>
              <a:buNone/>
            </a:pPr>
            <a:r>
              <a:rPr b="1" i="0" lang="en-US" sz="1400" u="none" cap="none" strike="noStrike">
                <a:solidFill>
                  <a:srgbClr val="073763"/>
                </a:solidFill>
                <a:latin typeface="Roboto"/>
                <a:ea typeface="Roboto"/>
                <a:cs typeface="Roboto"/>
                <a:sym typeface="Roboto"/>
              </a:rPr>
              <a:t>Presentaremos la implementación de la metodología de trabajo Scrum para el desarrollo del proyecto “Book Inn app” destinado a mejorar la gestión del proceso de reserva de hospedaje para el cliente HOTEL PACIFIC REEF.</a:t>
            </a:r>
            <a:endParaRPr b="1" i="0" sz="1400" u="none" cap="none" strike="noStrike">
              <a:solidFill>
                <a:srgbClr val="073763"/>
              </a:solidFill>
              <a:latin typeface="Roboto"/>
              <a:ea typeface="Roboto"/>
              <a:cs typeface="Roboto"/>
              <a:sym typeface="Roboto"/>
            </a:endParaRPr>
          </a:p>
        </p:txBody>
      </p:sp>
      <p:sp>
        <p:nvSpPr>
          <p:cNvPr id="94" name="Google Shape;94;p6"/>
          <p:cNvSpPr/>
          <p:nvPr/>
        </p:nvSpPr>
        <p:spPr>
          <a:xfrm>
            <a:off x="6092575" y="0"/>
            <a:ext cx="6099425" cy="6858000"/>
          </a:xfrm>
          <a:prstGeom prst="rect">
            <a:avLst/>
          </a:prstGeom>
          <a:solidFill>
            <a:srgbClr val="071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tipo&#10;&#10;Descripción generada automáticamente" id="95" name="Google Shape;95;p6"/>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96" name="Google Shape;96;p6"/>
          <p:cNvCxnSpPr/>
          <p:nvPr/>
        </p:nvCxnSpPr>
        <p:spPr>
          <a:xfrm>
            <a:off x="1642732" y="198634"/>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97" name="Google Shape;97;p6"/>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98" name="Google Shape;98;p6"/>
          <p:cNvCxnSpPr/>
          <p:nvPr/>
        </p:nvCxnSpPr>
        <p:spPr>
          <a:xfrm>
            <a:off x="4383635" y="196820"/>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99" name="Google Shape;99;p6"/>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00" name="Google Shape;100;p6"/>
          <p:cNvSpPr txBox="1"/>
          <p:nvPr>
            <p:ph idx="4294967295" type="title"/>
          </p:nvPr>
        </p:nvSpPr>
        <p:spPr>
          <a:xfrm>
            <a:off x="1269675" y="1161150"/>
            <a:ext cx="6054000" cy="111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solidFill>
                  <a:srgbClr val="073763"/>
                </a:solidFill>
                <a:latin typeface="Roboto"/>
                <a:ea typeface="Roboto"/>
                <a:cs typeface="Roboto"/>
                <a:sym typeface="Roboto"/>
              </a:rPr>
              <a:t>Introducción</a:t>
            </a:r>
            <a:endParaRPr b="1">
              <a:solidFill>
                <a:srgbClr val="073763"/>
              </a:solidFill>
              <a:latin typeface="Roboto"/>
              <a:ea typeface="Roboto"/>
              <a:cs typeface="Roboto"/>
              <a:sym typeface="Roboto"/>
            </a:endParaRPr>
          </a:p>
        </p:txBody>
      </p:sp>
      <p:pic>
        <p:nvPicPr>
          <p:cNvPr id="101" name="Google Shape;101;p6" title="book in app logo 1.png"/>
          <p:cNvPicPr preferRelativeResize="0"/>
          <p:nvPr/>
        </p:nvPicPr>
        <p:blipFill rotWithShape="1">
          <a:blip r:embed="rId4">
            <a:alphaModFix/>
          </a:blip>
          <a:srcRect b="0" l="0" r="0" t="0"/>
          <a:stretch/>
        </p:blipFill>
        <p:spPr>
          <a:xfrm>
            <a:off x="7142963" y="1429675"/>
            <a:ext cx="3998651" cy="3998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1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Icono&#10;&#10;Descripción generada automáticamente" id="328" name="Google Shape;328;p16"/>
          <p:cNvPicPr preferRelativeResize="0"/>
          <p:nvPr/>
        </p:nvPicPr>
        <p:blipFill rotWithShape="1">
          <a:blip r:embed="rId3">
            <a:alphaModFix amt="35000"/>
          </a:blip>
          <a:srcRect b="15" l="0" r="0" t="0"/>
          <a:stretch/>
        </p:blipFill>
        <p:spPr>
          <a:xfrm>
            <a:off x="20" y="1282"/>
            <a:ext cx="12191980" cy="6856718"/>
          </a:xfrm>
          <a:prstGeom prst="rect">
            <a:avLst/>
          </a:prstGeom>
          <a:noFill/>
          <a:ln>
            <a:noFill/>
          </a:ln>
        </p:spPr>
      </p:pic>
      <p:pic>
        <p:nvPicPr>
          <p:cNvPr id="329" name="Google Shape;329;p16"/>
          <p:cNvPicPr preferRelativeResize="0"/>
          <p:nvPr/>
        </p:nvPicPr>
        <p:blipFill rotWithShape="1">
          <a:blip r:embed="rId4">
            <a:alphaModFix/>
          </a:blip>
          <a:srcRect b="0" l="0" r="0" t="0"/>
          <a:stretch/>
        </p:blipFill>
        <p:spPr>
          <a:xfrm>
            <a:off x="2707515" y="5389976"/>
            <a:ext cx="6802244" cy="789042"/>
          </a:xfrm>
          <a:prstGeom prst="rect">
            <a:avLst/>
          </a:prstGeom>
          <a:noFill/>
          <a:ln>
            <a:noFill/>
          </a:ln>
        </p:spPr>
      </p:pic>
      <p:pic>
        <p:nvPicPr>
          <p:cNvPr descr="Logotipo&#10;&#10;Descripción generada automáticamente" id="330" name="Google Shape;330;p16"/>
          <p:cNvPicPr preferRelativeResize="0"/>
          <p:nvPr/>
        </p:nvPicPr>
        <p:blipFill rotWithShape="1">
          <a:blip r:embed="rId5">
            <a:alphaModFix/>
          </a:blip>
          <a:srcRect b="0" l="0" r="0" t="0"/>
          <a:stretch/>
        </p:blipFill>
        <p:spPr>
          <a:xfrm>
            <a:off x="4916569" y="3568390"/>
            <a:ext cx="2366104" cy="5308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pic>
        <p:nvPicPr>
          <p:cNvPr descr="Logotipo&#10;&#10;Descripción generada automáticamente" id="106" name="Google Shape;106;p7"/>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07" name="Google Shape;107;p7"/>
          <p:cNvCxnSpPr/>
          <p:nvPr/>
        </p:nvCxnSpPr>
        <p:spPr>
          <a:xfrm>
            <a:off x="1642732" y="198634"/>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108" name="Google Shape;108;p7"/>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09" name="Google Shape;109;p7"/>
          <p:cNvCxnSpPr/>
          <p:nvPr/>
        </p:nvCxnSpPr>
        <p:spPr>
          <a:xfrm>
            <a:off x="4383635" y="196820"/>
            <a:ext cx="0" cy="281117"/>
          </a:xfrm>
          <a:prstGeom prst="straightConnector1">
            <a:avLst/>
          </a:prstGeom>
          <a:noFill/>
          <a:ln cap="rnd" cmpd="sng" w="19050">
            <a:solidFill>
              <a:srgbClr val="000000"/>
            </a:solidFill>
            <a:prstDash val="solid"/>
            <a:miter lim="800000"/>
            <a:headEnd len="sm" w="sm" type="none"/>
            <a:tailEnd len="sm" w="sm" type="none"/>
          </a:ln>
        </p:spPr>
      </p:cxnSp>
      <p:sp>
        <p:nvSpPr>
          <p:cNvPr id="110" name="Google Shape;110;p7"/>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11" name="Google Shape;111;p7"/>
          <p:cNvSpPr txBox="1"/>
          <p:nvPr/>
        </p:nvSpPr>
        <p:spPr>
          <a:xfrm>
            <a:off x="2081100" y="1101275"/>
            <a:ext cx="8029800" cy="677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800" u="none" cap="none" strike="noStrike">
                <a:solidFill>
                  <a:srgbClr val="073763"/>
                </a:solidFill>
                <a:latin typeface="Roboto"/>
                <a:ea typeface="Roboto"/>
                <a:cs typeface="Roboto"/>
                <a:sym typeface="Roboto"/>
              </a:rPr>
              <a:t>Visión del producto y problema</a:t>
            </a:r>
            <a:endParaRPr b="1" i="0" sz="1600" u="none" cap="none" strike="noStrike">
              <a:solidFill>
                <a:srgbClr val="073763"/>
              </a:solidFill>
              <a:latin typeface="Roboto"/>
              <a:ea typeface="Roboto"/>
              <a:cs typeface="Roboto"/>
              <a:sym typeface="Roboto"/>
            </a:endParaRPr>
          </a:p>
        </p:txBody>
      </p:sp>
      <p:pic>
        <p:nvPicPr>
          <p:cNvPr id="112" name="Google Shape;112;p7" title="booking-hotel-online-tiny-woman-search-choose-and-reservation-hotel-or-apartment-in-smartphone-app-tourist-and-business-trip-modern-flat-cartoon-style-illustration-on-white-background-vector.jpg"/>
          <p:cNvPicPr preferRelativeResize="0"/>
          <p:nvPr/>
        </p:nvPicPr>
        <p:blipFill rotWithShape="1">
          <a:blip r:embed="rId4">
            <a:alphaModFix/>
          </a:blip>
          <a:srcRect b="0" l="0" r="0" t="0"/>
          <a:stretch/>
        </p:blipFill>
        <p:spPr>
          <a:xfrm>
            <a:off x="6372600" y="1778375"/>
            <a:ext cx="5247950" cy="4124276"/>
          </a:xfrm>
          <a:prstGeom prst="rect">
            <a:avLst/>
          </a:prstGeom>
          <a:noFill/>
          <a:ln>
            <a:noFill/>
          </a:ln>
        </p:spPr>
      </p:pic>
      <p:sp>
        <p:nvSpPr>
          <p:cNvPr id="113" name="Google Shape;113;p7"/>
          <p:cNvSpPr txBox="1"/>
          <p:nvPr/>
        </p:nvSpPr>
        <p:spPr>
          <a:xfrm>
            <a:off x="782525" y="2202675"/>
            <a:ext cx="5590200" cy="200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073763"/>
                </a:solidFill>
                <a:latin typeface="Roboto"/>
                <a:ea typeface="Roboto"/>
                <a:cs typeface="Roboto"/>
                <a:sym typeface="Roboto"/>
              </a:rPr>
              <a:t>Actualmente, el Hotel Pacific Reef tiene problemas porque sus reservas se manejan de forma manual, lo que genera errores y demora en la atención a los clientes. Con nuestra aplicación </a:t>
            </a:r>
            <a:r>
              <a:rPr b="1" i="0" lang="en-US" sz="1500" u="none" cap="none" strike="noStrike">
                <a:solidFill>
                  <a:srgbClr val="073763"/>
                </a:solidFill>
                <a:latin typeface="Roboto"/>
                <a:ea typeface="Roboto"/>
                <a:cs typeface="Roboto"/>
                <a:sym typeface="Roboto"/>
              </a:rPr>
              <a:t>Book Inn App</a:t>
            </a:r>
            <a:r>
              <a:rPr b="0" i="0" lang="en-US" sz="1500" u="none" cap="none" strike="noStrike">
                <a:solidFill>
                  <a:srgbClr val="073763"/>
                </a:solidFill>
                <a:latin typeface="Roboto"/>
                <a:ea typeface="Roboto"/>
                <a:cs typeface="Roboto"/>
                <a:sym typeface="Roboto"/>
              </a:rPr>
              <a:t> buscamos resolver este problema, optimizando el proceso de reservas, controlando la disponibilidad de habitaciones y ofreciendo una experiencia más rápida y confiable tanto para el hotel como para sus clientes.</a:t>
            </a:r>
            <a:endParaRPr b="0" i="0" sz="3200" u="none" cap="none" strike="noStrike">
              <a:solidFill>
                <a:srgbClr val="07376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7" name="Shape 117"/>
        <p:cNvGrpSpPr/>
        <p:nvPr/>
      </p:nvGrpSpPr>
      <p:grpSpPr>
        <a:xfrm>
          <a:off x="0" y="0"/>
          <a:ext cx="0" cy="0"/>
          <a:chOff x="0" y="0"/>
          <a:chExt cx="0" cy="0"/>
        </a:xfrm>
      </p:grpSpPr>
      <p:pic>
        <p:nvPicPr>
          <p:cNvPr id="118" name="Google Shape;118;g38ad4a1a3e8_1_0" title="11132.jpg"/>
          <p:cNvPicPr preferRelativeResize="0"/>
          <p:nvPr/>
        </p:nvPicPr>
        <p:blipFill rotWithShape="1">
          <a:blip r:embed="rId3">
            <a:alphaModFix/>
          </a:blip>
          <a:srcRect b="0" l="0" r="0" t="0"/>
          <a:stretch/>
        </p:blipFill>
        <p:spPr>
          <a:xfrm>
            <a:off x="7288900" y="2450350"/>
            <a:ext cx="4534927" cy="3022550"/>
          </a:xfrm>
          <a:prstGeom prst="rect">
            <a:avLst/>
          </a:prstGeom>
          <a:noFill/>
          <a:ln>
            <a:noFill/>
          </a:ln>
        </p:spPr>
      </p:pic>
      <p:sp>
        <p:nvSpPr>
          <p:cNvPr id="119" name="Google Shape;119;g38ad4a1a3e8_1_0"/>
          <p:cNvSpPr txBox="1"/>
          <p:nvPr/>
        </p:nvSpPr>
        <p:spPr>
          <a:xfrm>
            <a:off x="514647" y="2530319"/>
            <a:ext cx="50880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300" u="none" cap="none" strike="noStrike">
                <a:solidFill>
                  <a:srgbClr val="073763"/>
                </a:solidFill>
                <a:latin typeface="Roboto"/>
                <a:ea typeface="Roboto"/>
                <a:cs typeface="Roboto"/>
                <a:sym typeface="Roboto"/>
              </a:rPr>
              <a:t>Alcances</a:t>
            </a:r>
            <a:endParaRPr b="1" i="0" sz="1100" u="none" cap="none" strike="noStrike">
              <a:solidFill>
                <a:srgbClr val="073763"/>
              </a:solidFill>
              <a:latin typeface="Roboto"/>
              <a:ea typeface="Roboto"/>
              <a:cs typeface="Roboto"/>
              <a:sym typeface="Roboto"/>
            </a:endParaRPr>
          </a:p>
        </p:txBody>
      </p:sp>
      <p:pic>
        <p:nvPicPr>
          <p:cNvPr descr="Logotipo&#10;&#10;Descripción generada automáticamente" id="120" name="Google Shape;120;g38ad4a1a3e8_1_0"/>
          <p:cNvPicPr preferRelativeResize="0"/>
          <p:nvPr/>
        </p:nvPicPr>
        <p:blipFill rotWithShape="1">
          <a:blip r:embed="rId4">
            <a:alphaModFix/>
          </a:blip>
          <a:srcRect b="0" l="0" r="0" t="0"/>
          <a:stretch/>
        </p:blipFill>
        <p:spPr>
          <a:xfrm>
            <a:off x="255374" y="196820"/>
            <a:ext cx="1252912" cy="281118"/>
          </a:xfrm>
          <a:prstGeom prst="rect">
            <a:avLst/>
          </a:prstGeom>
          <a:noFill/>
          <a:ln>
            <a:noFill/>
          </a:ln>
        </p:spPr>
      </p:pic>
      <p:cxnSp>
        <p:nvCxnSpPr>
          <p:cNvPr id="121" name="Google Shape;121;g38ad4a1a3e8_1_0"/>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22" name="Google Shape;122;g38ad4a1a3e8_1_0"/>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23" name="Google Shape;123;g38ad4a1a3e8_1_0"/>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24" name="Google Shape;124;g38ad4a1a3e8_1_0"/>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25" name="Google Shape;125;g38ad4a1a3e8_1_0"/>
          <p:cNvSpPr txBox="1"/>
          <p:nvPr/>
        </p:nvSpPr>
        <p:spPr>
          <a:xfrm>
            <a:off x="590447" y="706669"/>
            <a:ext cx="5088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200" u="none" cap="none" strike="noStrike">
                <a:solidFill>
                  <a:srgbClr val="073763"/>
                </a:solidFill>
                <a:latin typeface="Roboto"/>
                <a:ea typeface="Roboto"/>
                <a:cs typeface="Roboto"/>
                <a:sym typeface="Roboto"/>
              </a:rPr>
              <a:t>Objetivo</a:t>
            </a:r>
            <a:endParaRPr b="1" i="0" sz="1000" u="none" cap="none" strike="noStrike">
              <a:solidFill>
                <a:srgbClr val="073763"/>
              </a:solidFill>
              <a:latin typeface="Roboto"/>
              <a:ea typeface="Roboto"/>
              <a:cs typeface="Roboto"/>
              <a:sym typeface="Roboto"/>
            </a:endParaRPr>
          </a:p>
        </p:txBody>
      </p:sp>
      <p:sp>
        <p:nvSpPr>
          <p:cNvPr id="126" name="Google Shape;126;g38ad4a1a3e8_1_0"/>
          <p:cNvSpPr txBox="1"/>
          <p:nvPr/>
        </p:nvSpPr>
        <p:spPr>
          <a:xfrm>
            <a:off x="514647" y="4792744"/>
            <a:ext cx="50880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1" i="0" lang="en-US" sz="3000" u="none" cap="none" strike="noStrike">
                <a:solidFill>
                  <a:srgbClr val="073763"/>
                </a:solidFill>
                <a:latin typeface="Roboto"/>
                <a:ea typeface="Roboto"/>
                <a:cs typeface="Roboto"/>
                <a:sym typeface="Roboto"/>
              </a:rPr>
              <a:t>Limitaciones</a:t>
            </a:r>
            <a:endParaRPr b="1" i="0" sz="3000" u="none" cap="none" strike="noStrike">
              <a:solidFill>
                <a:srgbClr val="073763"/>
              </a:solidFill>
              <a:latin typeface="Roboto"/>
              <a:ea typeface="Roboto"/>
              <a:cs typeface="Roboto"/>
              <a:sym typeface="Roboto"/>
            </a:endParaRPr>
          </a:p>
        </p:txBody>
      </p:sp>
      <p:sp>
        <p:nvSpPr>
          <p:cNvPr id="127" name="Google Shape;127;g38ad4a1a3e8_1_0"/>
          <p:cNvSpPr txBox="1"/>
          <p:nvPr/>
        </p:nvSpPr>
        <p:spPr>
          <a:xfrm>
            <a:off x="514650" y="3130625"/>
            <a:ext cx="4637100" cy="16620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73763"/>
              </a:buClr>
              <a:buSzPts val="1700"/>
              <a:buFont typeface="Roboto"/>
              <a:buAutoNum type="arabicPeriod"/>
            </a:pPr>
            <a:r>
              <a:rPr b="0" i="0" lang="en-US" sz="1500" u="none" cap="none" strike="noStrike">
                <a:solidFill>
                  <a:srgbClr val="073763"/>
                </a:solidFill>
                <a:latin typeface="Roboto"/>
                <a:ea typeface="Roboto"/>
                <a:cs typeface="Roboto"/>
                <a:sym typeface="Roboto"/>
              </a:rPr>
              <a:t>Gestión de reservas hoteleras:</a:t>
            </a:r>
            <a:endParaRPr b="0" i="0" sz="1500" u="none" cap="none" strike="noStrike">
              <a:solidFill>
                <a:srgbClr val="073763"/>
              </a:solidFill>
              <a:latin typeface="Roboto"/>
              <a:ea typeface="Roboto"/>
              <a:cs typeface="Roboto"/>
              <a:sym typeface="Roboto"/>
            </a:endParaRPr>
          </a:p>
          <a:p>
            <a:pPr indent="-323850" lvl="1" marL="914400" marR="0" rtl="0" algn="l">
              <a:lnSpc>
                <a:spcPct val="100000"/>
              </a:lnSpc>
              <a:spcBef>
                <a:spcPts val="0"/>
              </a:spcBef>
              <a:spcAft>
                <a:spcPts val="0"/>
              </a:spcAft>
              <a:buClr>
                <a:srgbClr val="073763"/>
              </a:buClr>
              <a:buSzPts val="1500"/>
              <a:buFont typeface="Roboto"/>
              <a:buAutoNum type="alphaLcPeriod"/>
            </a:pPr>
            <a:r>
              <a:rPr b="0" i="0" lang="en-US" sz="1500" u="none" cap="none" strike="noStrike">
                <a:solidFill>
                  <a:srgbClr val="073763"/>
                </a:solidFill>
                <a:latin typeface="Roboto"/>
                <a:ea typeface="Roboto"/>
                <a:cs typeface="Roboto"/>
                <a:sym typeface="Roboto"/>
              </a:rPr>
              <a:t>Registrar</a:t>
            </a:r>
            <a:endParaRPr b="0" i="0" sz="1500" u="none" cap="none" strike="noStrike">
              <a:solidFill>
                <a:srgbClr val="073763"/>
              </a:solidFill>
              <a:latin typeface="Roboto"/>
              <a:ea typeface="Roboto"/>
              <a:cs typeface="Roboto"/>
              <a:sym typeface="Roboto"/>
            </a:endParaRPr>
          </a:p>
          <a:p>
            <a:pPr indent="-323850" lvl="1" marL="914400" marR="0" rtl="0" algn="l">
              <a:lnSpc>
                <a:spcPct val="100000"/>
              </a:lnSpc>
              <a:spcBef>
                <a:spcPts val="0"/>
              </a:spcBef>
              <a:spcAft>
                <a:spcPts val="0"/>
              </a:spcAft>
              <a:buClr>
                <a:srgbClr val="073763"/>
              </a:buClr>
              <a:buSzPts val="1500"/>
              <a:buFont typeface="Roboto"/>
              <a:buAutoNum type="alphaLcPeriod"/>
            </a:pPr>
            <a:r>
              <a:rPr b="0" i="0" lang="en-US" sz="1500" u="none" cap="none" strike="noStrike">
                <a:solidFill>
                  <a:srgbClr val="073763"/>
                </a:solidFill>
                <a:latin typeface="Roboto"/>
                <a:ea typeface="Roboto"/>
                <a:cs typeface="Roboto"/>
                <a:sym typeface="Roboto"/>
              </a:rPr>
              <a:t>Consultar</a:t>
            </a:r>
            <a:endParaRPr b="0" i="0" sz="1500" u="none" cap="none" strike="noStrike">
              <a:solidFill>
                <a:srgbClr val="073763"/>
              </a:solidFill>
              <a:latin typeface="Roboto"/>
              <a:ea typeface="Roboto"/>
              <a:cs typeface="Roboto"/>
              <a:sym typeface="Roboto"/>
            </a:endParaRPr>
          </a:p>
          <a:p>
            <a:pPr indent="-323850" lvl="1" marL="914400" marR="0" rtl="0" algn="l">
              <a:lnSpc>
                <a:spcPct val="100000"/>
              </a:lnSpc>
              <a:spcBef>
                <a:spcPts val="0"/>
              </a:spcBef>
              <a:spcAft>
                <a:spcPts val="0"/>
              </a:spcAft>
              <a:buClr>
                <a:srgbClr val="073763"/>
              </a:buClr>
              <a:buSzPts val="1500"/>
              <a:buFont typeface="Roboto"/>
              <a:buAutoNum type="alphaLcPeriod"/>
            </a:pPr>
            <a:r>
              <a:rPr b="0" i="0" lang="en-US" sz="1500" u="none" cap="none" strike="noStrike">
                <a:solidFill>
                  <a:srgbClr val="073763"/>
                </a:solidFill>
                <a:latin typeface="Roboto"/>
                <a:ea typeface="Roboto"/>
                <a:cs typeface="Roboto"/>
                <a:sym typeface="Roboto"/>
              </a:rPr>
              <a:t>Modificar</a:t>
            </a:r>
            <a:endParaRPr b="0" i="0" sz="1500" u="none" cap="none" strike="noStrike">
              <a:solidFill>
                <a:srgbClr val="073763"/>
              </a:solidFill>
              <a:latin typeface="Roboto"/>
              <a:ea typeface="Roboto"/>
              <a:cs typeface="Roboto"/>
              <a:sym typeface="Roboto"/>
            </a:endParaRPr>
          </a:p>
          <a:p>
            <a:pPr indent="-323850" lvl="1" marL="914400" marR="0" rtl="0" algn="l">
              <a:lnSpc>
                <a:spcPct val="100000"/>
              </a:lnSpc>
              <a:spcBef>
                <a:spcPts val="0"/>
              </a:spcBef>
              <a:spcAft>
                <a:spcPts val="0"/>
              </a:spcAft>
              <a:buClr>
                <a:srgbClr val="073763"/>
              </a:buClr>
              <a:buSzPts val="1500"/>
              <a:buFont typeface="Roboto"/>
              <a:buAutoNum type="alphaLcPeriod"/>
            </a:pPr>
            <a:r>
              <a:rPr b="0" i="0" lang="en-US" sz="1500" u="none" cap="none" strike="noStrike">
                <a:solidFill>
                  <a:srgbClr val="073763"/>
                </a:solidFill>
                <a:latin typeface="Roboto"/>
                <a:ea typeface="Roboto"/>
                <a:cs typeface="Roboto"/>
                <a:sym typeface="Roboto"/>
              </a:rPr>
              <a:t>Cancelar</a:t>
            </a:r>
            <a:endParaRPr b="0" i="0" sz="1500" u="none" cap="none" strike="noStrike">
              <a:solidFill>
                <a:srgbClr val="073763"/>
              </a:solidFill>
              <a:latin typeface="Roboto"/>
              <a:ea typeface="Roboto"/>
              <a:cs typeface="Roboto"/>
              <a:sym typeface="Roboto"/>
            </a:endParaRPr>
          </a:p>
          <a:p>
            <a:pPr indent="-323850" lvl="0" marL="457200" marR="0" rtl="0" algn="l">
              <a:lnSpc>
                <a:spcPct val="100000"/>
              </a:lnSpc>
              <a:spcBef>
                <a:spcPts val="0"/>
              </a:spcBef>
              <a:spcAft>
                <a:spcPts val="0"/>
              </a:spcAft>
              <a:buClr>
                <a:srgbClr val="073763"/>
              </a:buClr>
              <a:buSzPts val="1500"/>
              <a:buFont typeface="Roboto"/>
              <a:buAutoNum type="arabicPeriod"/>
            </a:pPr>
            <a:r>
              <a:rPr b="0" i="0" lang="en-US" sz="1500" u="none" cap="none" strike="noStrike">
                <a:solidFill>
                  <a:srgbClr val="073763"/>
                </a:solidFill>
                <a:latin typeface="Roboto"/>
                <a:ea typeface="Roboto"/>
                <a:cs typeface="Roboto"/>
                <a:sym typeface="Roboto"/>
              </a:rPr>
              <a:t>Administrar disponibilidad de habitaciones</a:t>
            </a:r>
            <a:endParaRPr b="0" i="0" sz="1500" u="none" cap="none" strike="noStrike">
              <a:solidFill>
                <a:srgbClr val="073763"/>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Roboto"/>
              <a:ea typeface="Roboto"/>
              <a:cs typeface="Roboto"/>
              <a:sym typeface="Roboto"/>
            </a:endParaRPr>
          </a:p>
        </p:txBody>
      </p:sp>
      <p:sp>
        <p:nvSpPr>
          <p:cNvPr id="128" name="Google Shape;128;g38ad4a1a3e8_1_0"/>
          <p:cNvSpPr txBox="1"/>
          <p:nvPr/>
        </p:nvSpPr>
        <p:spPr>
          <a:xfrm>
            <a:off x="514650" y="1316100"/>
            <a:ext cx="9156000" cy="118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73763"/>
                </a:solidFill>
                <a:latin typeface="Roboto"/>
                <a:ea typeface="Roboto"/>
                <a:cs typeface="Roboto"/>
                <a:sym typeface="Roboto"/>
              </a:rPr>
              <a:t>Implementar el sistema de gestión hotelera Book Inn app para el Hotel Pacific Reef, con el fin de optimizar el proceso de reservas, automatizar el control de habitaciones, mejorar la atención a los clientes y disponer de información en tiempo real que apoye la toma de decisiones estratégicas.</a:t>
            </a:r>
            <a:endParaRPr b="0" i="0" sz="1500" u="none" cap="none" strike="noStrike">
              <a:solidFill>
                <a:srgbClr val="073763"/>
              </a:solidFill>
              <a:latin typeface="Roboto"/>
              <a:ea typeface="Roboto"/>
              <a:cs typeface="Roboto"/>
              <a:sym typeface="Roboto"/>
            </a:endParaRPr>
          </a:p>
        </p:txBody>
      </p:sp>
      <p:sp>
        <p:nvSpPr>
          <p:cNvPr id="129" name="Google Shape;129;g38ad4a1a3e8_1_0"/>
          <p:cNvSpPr txBox="1"/>
          <p:nvPr/>
        </p:nvSpPr>
        <p:spPr>
          <a:xfrm>
            <a:off x="342700" y="5346850"/>
            <a:ext cx="6946200" cy="1457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No contempla la integración con plataformas externas de reservas. </a:t>
            </a:r>
            <a:endParaRPr b="0" i="0" sz="1500" u="none" cap="none" strike="noStrike">
              <a:solidFill>
                <a:srgbClr val="073763"/>
              </a:solidFill>
              <a:latin typeface="Roboto"/>
              <a:ea typeface="Roboto"/>
              <a:cs typeface="Roboto"/>
              <a:sym typeface="Roboto"/>
            </a:endParaRPr>
          </a:p>
          <a:p>
            <a:pPr indent="-323850" lvl="0" marL="457200" marR="0" rtl="0" algn="l">
              <a:lnSpc>
                <a:spcPct val="100000"/>
              </a:lnSpc>
              <a:spcBef>
                <a:spcPts val="0"/>
              </a:spcBef>
              <a:spcAft>
                <a:spcPts val="0"/>
              </a:spcAft>
              <a:buClr>
                <a:srgbClr val="073763"/>
              </a:buClr>
              <a:buSzPts val="1500"/>
              <a:buFont typeface="Roboto"/>
              <a:buChar char="●"/>
            </a:pPr>
            <a:r>
              <a:rPr b="0" i="0" lang="en-US" sz="1500" u="none" cap="none" strike="noStrike">
                <a:solidFill>
                  <a:srgbClr val="073763"/>
                </a:solidFill>
                <a:latin typeface="Roboto"/>
                <a:ea typeface="Roboto"/>
                <a:cs typeface="Roboto"/>
                <a:sym typeface="Roboto"/>
              </a:rPr>
              <a:t>Requiere acceso a internet para su funcionamiento.</a:t>
            </a:r>
            <a:endParaRPr b="0" i="0" sz="1500" u="none" cap="none" strike="noStrike">
              <a:solidFill>
                <a:srgbClr val="073763"/>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8ad4a1a3e8_1_15"/>
          <p:cNvSpPr/>
          <p:nvPr/>
        </p:nvSpPr>
        <p:spPr>
          <a:xfrm>
            <a:off x="-1"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 name="Google Shape;135;g38ad4a1a3e8_1_15"/>
          <p:cNvSpPr/>
          <p:nvPr/>
        </p:nvSpPr>
        <p:spPr>
          <a:xfrm>
            <a:off x="2467052" y="837900"/>
            <a:ext cx="6890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i="0" lang="en-US" sz="4900" u="none" cap="none" strike="noStrike">
                <a:solidFill>
                  <a:srgbClr val="073763"/>
                </a:solidFill>
                <a:latin typeface="Roboto"/>
                <a:ea typeface="Roboto"/>
                <a:cs typeface="Roboto"/>
                <a:sym typeface="Roboto"/>
              </a:rPr>
              <a:t>Metodología SCRUM</a:t>
            </a:r>
            <a:endParaRPr b="1" i="0" sz="4900" u="none" cap="none" strike="noStrike">
              <a:solidFill>
                <a:srgbClr val="073763"/>
              </a:solidFill>
              <a:latin typeface="Roboto"/>
              <a:ea typeface="Roboto"/>
              <a:cs typeface="Roboto"/>
              <a:sym typeface="Roboto"/>
            </a:endParaRPr>
          </a:p>
        </p:txBody>
      </p:sp>
      <p:grpSp>
        <p:nvGrpSpPr>
          <p:cNvPr id="136" name="Google Shape;136;g38ad4a1a3e8_1_15"/>
          <p:cNvGrpSpPr/>
          <p:nvPr/>
        </p:nvGrpSpPr>
        <p:grpSpPr>
          <a:xfrm>
            <a:off x="11767658" y="175770"/>
            <a:ext cx="274535" cy="274594"/>
            <a:chOff x="360345" y="3185332"/>
            <a:chExt cx="266772" cy="266830"/>
          </a:xfrm>
        </p:grpSpPr>
        <p:sp>
          <p:nvSpPr>
            <p:cNvPr id="137" name="Google Shape;137;g38ad4a1a3e8_1_15"/>
            <p:cNvSpPr/>
            <p:nvPr/>
          </p:nvSpPr>
          <p:spPr>
            <a:xfrm rot="-2700000">
              <a:off x="470857" y="3153007"/>
              <a:ext cx="45821" cy="33135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g38ad4a1a3e8_1_15"/>
            <p:cNvSpPr/>
            <p:nvPr/>
          </p:nvSpPr>
          <p:spPr>
            <a:xfrm rot="-8100000">
              <a:off x="470785" y="3153136"/>
              <a:ext cx="45821" cy="33135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Logotipo&#10;&#10;Descripción generada automáticamente" id="139" name="Google Shape;139;g38ad4a1a3e8_1_15"/>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40" name="Google Shape;140;g38ad4a1a3e8_1_15"/>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41" name="Google Shape;141;g38ad4a1a3e8_1_15"/>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42" name="Google Shape;142;g38ad4a1a3e8_1_15"/>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43" name="Google Shape;143;g38ad4a1a3e8_1_15"/>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44" name="Google Shape;144;g38ad4a1a3e8_1_15"/>
          <p:cNvSpPr txBox="1"/>
          <p:nvPr/>
        </p:nvSpPr>
        <p:spPr>
          <a:xfrm>
            <a:off x="1014400" y="2028775"/>
            <a:ext cx="9680100" cy="4451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US" sz="1300" u="none" cap="none" strike="noStrike">
                <a:solidFill>
                  <a:srgbClr val="073763"/>
                </a:solidFill>
                <a:latin typeface="Roboto"/>
                <a:ea typeface="Roboto"/>
                <a:cs typeface="Roboto"/>
                <a:sym typeface="Roboto"/>
              </a:rPr>
              <a:t>Metodología Scrum en Book Inn App</a:t>
            </a:r>
            <a:endParaRPr b="1"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1200"/>
              </a:spcBef>
              <a:spcAft>
                <a:spcPts val="0"/>
              </a:spcAft>
              <a:buClr>
                <a:srgbClr val="073763"/>
              </a:buClr>
              <a:buSzPts val="1300"/>
              <a:buFont typeface="Arial"/>
              <a:buChar char="●"/>
            </a:pPr>
            <a:r>
              <a:rPr b="0" i="0" lang="en-US" sz="1300" u="none" cap="none" strike="noStrike">
                <a:solidFill>
                  <a:srgbClr val="073763"/>
                </a:solidFill>
                <a:latin typeface="Roboto"/>
                <a:ea typeface="Roboto"/>
                <a:cs typeface="Roboto"/>
                <a:sym typeface="Roboto"/>
              </a:rPr>
              <a:t>Se adoptó </a:t>
            </a:r>
            <a:r>
              <a:rPr b="1" i="0" lang="en-US" sz="1300" u="none" cap="none" strike="noStrike">
                <a:solidFill>
                  <a:srgbClr val="073763"/>
                </a:solidFill>
                <a:latin typeface="Roboto"/>
                <a:ea typeface="Roboto"/>
                <a:cs typeface="Roboto"/>
                <a:sym typeface="Roboto"/>
              </a:rPr>
              <a:t>Scrum</a:t>
            </a:r>
            <a:r>
              <a:rPr b="0" i="0" lang="en-US" sz="1300" u="none" cap="none" strike="noStrike">
                <a:solidFill>
                  <a:srgbClr val="073763"/>
                </a:solidFill>
                <a:latin typeface="Roboto"/>
                <a:ea typeface="Roboto"/>
                <a:cs typeface="Roboto"/>
                <a:sym typeface="Roboto"/>
              </a:rPr>
              <a:t> por su enfoque ágil, iterativo e incremental, ideal para adaptarse a cambios en los requisitos del cliente.</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0"/>
              </a:spcBef>
              <a:spcAft>
                <a:spcPts val="0"/>
              </a:spcAft>
              <a:buClr>
                <a:srgbClr val="073763"/>
              </a:buClr>
              <a:buSzPts val="1300"/>
              <a:buFont typeface="Arial"/>
              <a:buChar char="●"/>
            </a:pPr>
            <a:r>
              <a:rPr b="0" i="0" lang="en-US" sz="1300" u="none" cap="none" strike="noStrike">
                <a:solidFill>
                  <a:srgbClr val="073763"/>
                </a:solidFill>
                <a:latin typeface="Roboto"/>
                <a:ea typeface="Roboto"/>
                <a:cs typeface="Roboto"/>
                <a:sym typeface="Roboto"/>
              </a:rPr>
              <a:t>El trabajo se organizó en </a:t>
            </a:r>
            <a:r>
              <a:rPr b="1" i="0" lang="en-US" sz="1300" u="none" cap="none" strike="noStrike">
                <a:solidFill>
                  <a:srgbClr val="073763"/>
                </a:solidFill>
                <a:latin typeface="Roboto"/>
                <a:ea typeface="Roboto"/>
                <a:cs typeface="Roboto"/>
                <a:sym typeface="Roboto"/>
              </a:rPr>
              <a:t>Sprints semanales</a:t>
            </a:r>
            <a:r>
              <a:rPr b="0" i="0" lang="en-US" sz="1300" u="none" cap="none" strike="noStrike">
                <a:solidFill>
                  <a:srgbClr val="073763"/>
                </a:solidFill>
                <a:latin typeface="Roboto"/>
                <a:ea typeface="Roboto"/>
                <a:cs typeface="Roboto"/>
                <a:sym typeface="Roboto"/>
              </a:rPr>
              <a:t>, con entregables funcionales en cada iteración.</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0"/>
              </a:spcBef>
              <a:spcAft>
                <a:spcPts val="0"/>
              </a:spcAft>
              <a:buClr>
                <a:srgbClr val="073763"/>
              </a:buClr>
              <a:buSzPts val="1300"/>
              <a:buFont typeface="Arial"/>
              <a:buChar char="●"/>
            </a:pPr>
            <a:r>
              <a:rPr b="0" i="0" lang="en-US" sz="1300" u="none" cap="none" strike="noStrike">
                <a:solidFill>
                  <a:srgbClr val="073763"/>
                </a:solidFill>
                <a:latin typeface="Roboto"/>
                <a:ea typeface="Roboto"/>
                <a:cs typeface="Roboto"/>
                <a:sym typeface="Roboto"/>
              </a:rPr>
              <a:t>Se definieron </a:t>
            </a:r>
            <a:r>
              <a:rPr b="1" i="0" lang="en-US" sz="1300" u="none" cap="none" strike="noStrike">
                <a:solidFill>
                  <a:srgbClr val="073763"/>
                </a:solidFill>
                <a:latin typeface="Roboto"/>
                <a:ea typeface="Roboto"/>
                <a:cs typeface="Roboto"/>
                <a:sym typeface="Roboto"/>
              </a:rPr>
              <a:t>roles claros</a:t>
            </a:r>
            <a:r>
              <a:rPr b="0" i="0" lang="en-US" sz="1300" u="none" cap="none" strike="noStrike">
                <a:solidFill>
                  <a:srgbClr val="073763"/>
                </a:solidFill>
                <a:latin typeface="Roboto"/>
                <a:ea typeface="Roboto"/>
                <a:cs typeface="Roboto"/>
                <a:sym typeface="Roboto"/>
              </a:rPr>
              <a:t>:</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1" marL="914400" marR="0" rtl="0" algn="l">
              <a:lnSpc>
                <a:spcPct val="115000"/>
              </a:lnSpc>
              <a:spcBef>
                <a:spcPts val="0"/>
              </a:spcBef>
              <a:spcAft>
                <a:spcPts val="0"/>
              </a:spcAft>
              <a:buClr>
                <a:srgbClr val="073763"/>
              </a:buClr>
              <a:buSzPts val="1300"/>
              <a:buFont typeface="Roboto"/>
              <a:buChar char="○"/>
            </a:pPr>
            <a:r>
              <a:rPr b="1" i="1" lang="en-US" sz="1300" u="none" cap="none" strike="noStrike">
                <a:solidFill>
                  <a:srgbClr val="073763"/>
                </a:solidFill>
                <a:latin typeface="Roboto"/>
                <a:ea typeface="Roboto"/>
                <a:cs typeface="Roboto"/>
                <a:sym typeface="Roboto"/>
              </a:rPr>
              <a:t>Product Owner</a:t>
            </a:r>
            <a:r>
              <a:rPr b="1" i="0" lang="en-US" sz="1300" u="none" cap="none" strike="noStrike">
                <a:solidFill>
                  <a:srgbClr val="073763"/>
                </a:solidFill>
                <a:latin typeface="Roboto"/>
                <a:ea typeface="Roboto"/>
                <a:cs typeface="Roboto"/>
                <a:sym typeface="Roboto"/>
              </a:rPr>
              <a:t>:</a:t>
            </a:r>
            <a:r>
              <a:rPr b="0" i="0" lang="en-US" sz="1300" u="none" cap="none" strike="noStrike">
                <a:solidFill>
                  <a:srgbClr val="073763"/>
                </a:solidFill>
                <a:latin typeface="Roboto"/>
                <a:ea typeface="Roboto"/>
                <a:cs typeface="Roboto"/>
                <a:sym typeface="Roboto"/>
              </a:rPr>
              <a:t> Romina Torres – define requisitos y funcionalidades.</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1" marL="914400" marR="0" rtl="0" algn="l">
              <a:lnSpc>
                <a:spcPct val="115000"/>
              </a:lnSpc>
              <a:spcBef>
                <a:spcPts val="0"/>
              </a:spcBef>
              <a:spcAft>
                <a:spcPts val="0"/>
              </a:spcAft>
              <a:buClr>
                <a:srgbClr val="073763"/>
              </a:buClr>
              <a:buSzPts val="1300"/>
              <a:buFont typeface="Roboto"/>
              <a:buChar char="○"/>
            </a:pPr>
            <a:r>
              <a:rPr b="1" i="1" lang="en-US" sz="1300" u="none" cap="none" strike="noStrike">
                <a:solidFill>
                  <a:srgbClr val="073763"/>
                </a:solidFill>
                <a:latin typeface="Roboto"/>
                <a:ea typeface="Roboto"/>
                <a:cs typeface="Roboto"/>
                <a:sym typeface="Roboto"/>
              </a:rPr>
              <a:t>Scrum Master</a:t>
            </a:r>
            <a:r>
              <a:rPr b="1" i="0" lang="en-US" sz="1300" u="none" cap="none" strike="noStrike">
                <a:solidFill>
                  <a:srgbClr val="073763"/>
                </a:solidFill>
                <a:latin typeface="Roboto"/>
                <a:ea typeface="Roboto"/>
                <a:cs typeface="Roboto"/>
                <a:sym typeface="Roboto"/>
              </a:rPr>
              <a:t>:</a:t>
            </a:r>
            <a:r>
              <a:rPr b="0" i="0" lang="en-US" sz="1300" u="none" cap="none" strike="noStrike">
                <a:solidFill>
                  <a:srgbClr val="073763"/>
                </a:solidFill>
                <a:latin typeface="Roboto"/>
                <a:ea typeface="Roboto"/>
                <a:cs typeface="Roboto"/>
                <a:sym typeface="Roboto"/>
              </a:rPr>
              <a:t> Renato Tan – facilita la comunicación y asegura la metodología ágil.</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1" marL="914400" marR="0" rtl="0" algn="l">
              <a:lnSpc>
                <a:spcPct val="115000"/>
              </a:lnSpc>
              <a:spcBef>
                <a:spcPts val="0"/>
              </a:spcBef>
              <a:spcAft>
                <a:spcPts val="0"/>
              </a:spcAft>
              <a:buClr>
                <a:srgbClr val="073763"/>
              </a:buClr>
              <a:buSzPts val="1300"/>
              <a:buFont typeface="Roboto"/>
              <a:buChar char="○"/>
            </a:pPr>
            <a:r>
              <a:rPr b="1" i="1" lang="en-US" sz="1300" u="none" cap="none" strike="noStrike">
                <a:solidFill>
                  <a:srgbClr val="073763"/>
                </a:solidFill>
                <a:latin typeface="Roboto"/>
                <a:ea typeface="Roboto"/>
                <a:cs typeface="Roboto"/>
                <a:sym typeface="Roboto"/>
              </a:rPr>
              <a:t>Lead Developer</a:t>
            </a:r>
            <a:r>
              <a:rPr b="1" i="0" lang="en-US" sz="1300" u="none" cap="none" strike="noStrike">
                <a:solidFill>
                  <a:srgbClr val="073763"/>
                </a:solidFill>
                <a:latin typeface="Roboto"/>
                <a:ea typeface="Roboto"/>
                <a:cs typeface="Roboto"/>
                <a:sym typeface="Roboto"/>
              </a:rPr>
              <a:t>:</a:t>
            </a:r>
            <a:r>
              <a:rPr b="0" i="0" lang="en-US" sz="1300" u="none" cap="none" strike="noStrike">
                <a:solidFill>
                  <a:srgbClr val="073763"/>
                </a:solidFill>
                <a:latin typeface="Roboto"/>
                <a:ea typeface="Roboto"/>
                <a:cs typeface="Roboto"/>
                <a:sym typeface="Roboto"/>
              </a:rPr>
              <a:t> Benjamín Morales – guía técnica en la implementación.</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0"/>
              </a:spcBef>
              <a:spcAft>
                <a:spcPts val="0"/>
              </a:spcAft>
              <a:buClr>
                <a:srgbClr val="073763"/>
              </a:buClr>
              <a:buSzPts val="1300"/>
              <a:buFont typeface="Arial"/>
              <a:buChar char="●"/>
            </a:pPr>
            <a:r>
              <a:rPr b="0" i="0" lang="en-US" sz="1300" u="none" cap="none" strike="noStrike">
                <a:solidFill>
                  <a:srgbClr val="073763"/>
                </a:solidFill>
                <a:latin typeface="Roboto"/>
                <a:ea typeface="Roboto"/>
                <a:cs typeface="Roboto"/>
                <a:sym typeface="Roboto"/>
              </a:rPr>
              <a:t>Se utilizaron </a:t>
            </a:r>
            <a:r>
              <a:rPr b="1" i="0" lang="en-US" sz="1300" u="none" cap="none" strike="noStrike">
                <a:solidFill>
                  <a:srgbClr val="073763"/>
                </a:solidFill>
                <a:latin typeface="Roboto"/>
                <a:ea typeface="Roboto"/>
                <a:cs typeface="Roboto"/>
                <a:sym typeface="Roboto"/>
              </a:rPr>
              <a:t>herramientas colaborativas</a:t>
            </a:r>
            <a:r>
              <a:rPr b="0" i="0" lang="en-US" sz="1300" u="none" cap="none" strike="noStrike">
                <a:solidFill>
                  <a:srgbClr val="073763"/>
                </a:solidFill>
                <a:latin typeface="Roboto"/>
                <a:ea typeface="Roboto"/>
                <a:cs typeface="Roboto"/>
                <a:sym typeface="Roboto"/>
              </a:rPr>
              <a:t>: Trello, Google Drive y Miro, para la gestión, seguimiento y control.</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0"/>
              </a:spcBef>
              <a:spcAft>
                <a:spcPts val="0"/>
              </a:spcAft>
              <a:buClr>
                <a:srgbClr val="073763"/>
              </a:buClr>
              <a:buSzPts val="1300"/>
              <a:buFont typeface="Arial"/>
              <a:buChar char="●"/>
            </a:pPr>
            <a:r>
              <a:rPr b="0" i="0" lang="en-US" sz="1300" u="none" cap="none" strike="noStrike">
                <a:solidFill>
                  <a:srgbClr val="073763"/>
                </a:solidFill>
                <a:latin typeface="Roboto"/>
                <a:ea typeface="Roboto"/>
                <a:cs typeface="Roboto"/>
                <a:sym typeface="Roboto"/>
              </a:rPr>
              <a:t>Los </a:t>
            </a:r>
            <a:r>
              <a:rPr b="1" i="0" lang="en-US" sz="1300" u="none" cap="none" strike="noStrike">
                <a:solidFill>
                  <a:srgbClr val="073763"/>
                </a:solidFill>
                <a:latin typeface="Roboto"/>
                <a:ea typeface="Roboto"/>
                <a:cs typeface="Roboto"/>
                <a:sym typeface="Roboto"/>
              </a:rPr>
              <a:t>valores ágiles</a:t>
            </a:r>
            <a:r>
              <a:rPr b="0" i="0" lang="en-US" sz="1300" u="none" cap="none" strike="noStrike">
                <a:solidFill>
                  <a:srgbClr val="073763"/>
                </a:solidFill>
                <a:latin typeface="Roboto"/>
                <a:ea typeface="Roboto"/>
                <a:cs typeface="Roboto"/>
                <a:sym typeface="Roboto"/>
              </a:rPr>
              <a:t> guiaron el trabajo: compromiso, colaboración, respeto y entrega continua de valor.</a:t>
            </a:r>
            <a:endParaRPr b="0" i="0" sz="1300" u="none" cap="none" strike="noStrike">
              <a:solidFill>
                <a:srgbClr val="073763"/>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5" name="Google Shape;145;g38ad4a1a3e8_1_15" title="curso-gratis-de-introduccion-a-scrum.jpg"/>
          <p:cNvPicPr preferRelativeResize="0"/>
          <p:nvPr/>
        </p:nvPicPr>
        <p:blipFill rotWithShape="1">
          <a:blip r:embed="rId4">
            <a:alphaModFix/>
          </a:blip>
          <a:srcRect b="6331" l="4616" r="0" t="0"/>
          <a:stretch/>
        </p:blipFill>
        <p:spPr>
          <a:xfrm>
            <a:off x="6200500" y="283584"/>
            <a:ext cx="3788912" cy="2092991"/>
          </a:xfrm>
          <a:prstGeom prst="rect">
            <a:avLst/>
          </a:prstGeom>
          <a:solidFill>
            <a:schemeClr val="lt1"/>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Logotipo&#10;&#10;Descripción generada automáticamente" id="150" name="Google Shape;150;g38ad4a1a3e8_1_41"/>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51" name="Google Shape;151;g38ad4a1a3e8_1_41"/>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52" name="Google Shape;152;g38ad4a1a3e8_1_41"/>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53" name="Google Shape;153;g38ad4a1a3e8_1_41"/>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54" name="Google Shape;154;g38ad4a1a3e8_1_41"/>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55" name="Google Shape;155;g38ad4a1a3e8_1_41"/>
          <p:cNvSpPr txBox="1"/>
          <p:nvPr/>
        </p:nvSpPr>
        <p:spPr>
          <a:xfrm>
            <a:off x="3552001" y="935539"/>
            <a:ext cx="50880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4400"/>
              <a:buFont typeface="Arial"/>
              <a:buNone/>
            </a:pPr>
            <a:r>
              <a:rPr b="1" i="0" lang="en-US" sz="4400" u="none" cap="none" strike="noStrike">
                <a:solidFill>
                  <a:srgbClr val="073763"/>
                </a:solidFill>
                <a:latin typeface="Roboto"/>
                <a:ea typeface="Roboto"/>
                <a:cs typeface="Roboto"/>
                <a:sym typeface="Roboto"/>
              </a:rPr>
              <a:t>Roadmap y Sprints</a:t>
            </a:r>
            <a:endParaRPr b="1" i="0" sz="2200" u="none" cap="none" strike="noStrike">
              <a:solidFill>
                <a:srgbClr val="073763"/>
              </a:solidFill>
              <a:latin typeface="Roboto"/>
              <a:ea typeface="Roboto"/>
              <a:cs typeface="Roboto"/>
              <a:sym typeface="Roboto"/>
            </a:endParaRPr>
          </a:p>
        </p:txBody>
      </p:sp>
      <p:pic>
        <p:nvPicPr>
          <p:cNvPr id="156" name="Google Shape;156;g38ad4a1a3e8_1_41"/>
          <p:cNvPicPr preferRelativeResize="0"/>
          <p:nvPr/>
        </p:nvPicPr>
        <p:blipFill rotWithShape="1">
          <a:blip r:embed="rId4">
            <a:alphaModFix/>
          </a:blip>
          <a:srcRect b="0" l="0" r="0" t="0"/>
          <a:stretch/>
        </p:blipFill>
        <p:spPr>
          <a:xfrm>
            <a:off x="152400" y="1705039"/>
            <a:ext cx="11887200" cy="47084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60" name="Shape 160"/>
        <p:cNvGrpSpPr/>
        <p:nvPr/>
      </p:nvGrpSpPr>
      <p:grpSpPr>
        <a:xfrm>
          <a:off x="0" y="0"/>
          <a:ext cx="0" cy="0"/>
          <a:chOff x="0" y="0"/>
          <a:chExt cx="0" cy="0"/>
        </a:xfrm>
      </p:grpSpPr>
      <p:sp>
        <p:nvSpPr>
          <p:cNvPr id="161" name="Google Shape;161;g38ad4a1a3e8_1_346"/>
          <p:cNvSpPr txBox="1"/>
          <p:nvPr>
            <p:ph type="title"/>
          </p:nvPr>
        </p:nvSpPr>
        <p:spPr>
          <a:xfrm>
            <a:off x="838200" y="5860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b="1" lang="en-US">
                <a:solidFill>
                  <a:srgbClr val="073763"/>
                </a:solidFill>
                <a:latin typeface="Roboto"/>
                <a:ea typeface="Roboto"/>
                <a:cs typeface="Roboto"/>
                <a:sym typeface="Roboto"/>
              </a:rPr>
              <a:t>Principales tareas y entregables (Trello)</a:t>
            </a:r>
            <a:endParaRPr b="1">
              <a:solidFill>
                <a:srgbClr val="073763"/>
              </a:solidFill>
              <a:latin typeface="Roboto"/>
              <a:ea typeface="Roboto"/>
              <a:cs typeface="Roboto"/>
              <a:sym typeface="Roboto"/>
            </a:endParaRPr>
          </a:p>
        </p:txBody>
      </p:sp>
      <p:pic>
        <p:nvPicPr>
          <p:cNvPr descr="Logotipo&#10;&#10;Descripción generada automáticamente" id="162" name="Google Shape;162;g38ad4a1a3e8_1_346"/>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63" name="Google Shape;163;g38ad4a1a3e8_1_346"/>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64" name="Google Shape;164;g38ad4a1a3e8_1_346"/>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65" name="Google Shape;165;g38ad4a1a3e8_1_346"/>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66" name="Google Shape;166;g38ad4a1a3e8_1_346"/>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pic>
        <p:nvPicPr>
          <p:cNvPr id="167" name="Google Shape;167;g38ad4a1a3e8_1_346"/>
          <p:cNvPicPr preferRelativeResize="0"/>
          <p:nvPr/>
        </p:nvPicPr>
        <p:blipFill>
          <a:blip r:embed="rId4">
            <a:alphaModFix/>
          </a:blip>
          <a:stretch>
            <a:fillRect/>
          </a:stretch>
        </p:blipFill>
        <p:spPr>
          <a:xfrm>
            <a:off x="1078537" y="1763825"/>
            <a:ext cx="10034924" cy="48750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1" name="Shape 171"/>
        <p:cNvGrpSpPr/>
        <p:nvPr/>
      </p:nvGrpSpPr>
      <p:grpSpPr>
        <a:xfrm>
          <a:off x="0" y="0"/>
          <a:ext cx="0" cy="0"/>
          <a:chOff x="0" y="0"/>
          <a:chExt cx="0" cy="0"/>
        </a:xfrm>
      </p:grpSpPr>
      <p:sp>
        <p:nvSpPr>
          <p:cNvPr id="172" name="Google Shape;172;g38ad4a1a3e8_1_30"/>
          <p:cNvSpPr txBox="1"/>
          <p:nvPr/>
        </p:nvSpPr>
        <p:spPr>
          <a:xfrm>
            <a:off x="507326" y="2725970"/>
            <a:ext cx="5088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282F39"/>
              </a:solidFill>
              <a:latin typeface="Calibri"/>
              <a:ea typeface="Calibri"/>
              <a:cs typeface="Calibri"/>
              <a:sym typeface="Calibri"/>
            </a:endParaRPr>
          </a:p>
        </p:txBody>
      </p:sp>
      <p:sp>
        <p:nvSpPr>
          <p:cNvPr id="173" name="Google Shape;173;g38ad4a1a3e8_1_30"/>
          <p:cNvSpPr txBox="1"/>
          <p:nvPr/>
        </p:nvSpPr>
        <p:spPr>
          <a:xfrm>
            <a:off x="3552001" y="809864"/>
            <a:ext cx="50880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4400"/>
              <a:buFont typeface="Arial"/>
              <a:buNone/>
            </a:pPr>
            <a:r>
              <a:rPr b="1" i="0" lang="en-US" sz="4400" u="none" cap="none" strike="noStrike">
                <a:solidFill>
                  <a:srgbClr val="073763"/>
                </a:solidFill>
                <a:latin typeface="Roboto"/>
                <a:ea typeface="Roboto"/>
                <a:cs typeface="Roboto"/>
                <a:sym typeface="Roboto"/>
              </a:rPr>
              <a:t>Product backlog</a:t>
            </a:r>
            <a:endParaRPr b="1" i="0" sz="2200" u="none" cap="none" strike="noStrike">
              <a:solidFill>
                <a:srgbClr val="073763"/>
              </a:solidFill>
              <a:latin typeface="Roboto"/>
              <a:ea typeface="Roboto"/>
              <a:cs typeface="Roboto"/>
              <a:sym typeface="Roboto"/>
            </a:endParaRPr>
          </a:p>
        </p:txBody>
      </p:sp>
      <p:pic>
        <p:nvPicPr>
          <p:cNvPr descr="Logotipo&#10;&#10;Descripción generada automáticamente" id="174" name="Google Shape;174;g38ad4a1a3e8_1_30"/>
          <p:cNvPicPr preferRelativeResize="0"/>
          <p:nvPr/>
        </p:nvPicPr>
        <p:blipFill rotWithShape="1">
          <a:blip r:embed="rId3">
            <a:alphaModFix/>
          </a:blip>
          <a:srcRect b="0" l="0" r="0" t="0"/>
          <a:stretch/>
        </p:blipFill>
        <p:spPr>
          <a:xfrm>
            <a:off x="255374" y="196820"/>
            <a:ext cx="1252912" cy="281118"/>
          </a:xfrm>
          <a:prstGeom prst="rect">
            <a:avLst/>
          </a:prstGeom>
          <a:noFill/>
          <a:ln>
            <a:noFill/>
          </a:ln>
        </p:spPr>
      </p:pic>
      <p:cxnSp>
        <p:nvCxnSpPr>
          <p:cNvPr id="175" name="Google Shape;175;g38ad4a1a3e8_1_30"/>
          <p:cNvCxnSpPr/>
          <p:nvPr/>
        </p:nvCxnSpPr>
        <p:spPr>
          <a:xfrm>
            <a:off x="1642732" y="198634"/>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76" name="Google Shape;176;g38ad4a1a3e8_1_30"/>
          <p:cNvSpPr txBox="1"/>
          <p:nvPr/>
        </p:nvSpPr>
        <p:spPr>
          <a:xfrm>
            <a:off x="1672549" y="198634"/>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77" name="Google Shape;177;g38ad4a1a3e8_1_30"/>
          <p:cNvCxnSpPr/>
          <p:nvPr/>
        </p:nvCxnSpPr>
        <p:spPr>
          <a:xfrm>
            <a:off x="4383635" y="196820"/>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78" name="Google Shape;178;g38ad4a1a3e8_1_30"/>
          <p:cNvSpPr txBox="1"/>
          <p:nvPr/>
        </p:nvSpPr>
        <p:spPr>
          <a:xfrm>
            <a:off x="4383635" y="194502"/>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
        <p:nvSpPr>
          <p:cNvPr id="179" name="Google Shape;179;g38ad4a1a3e8_1_30"/>
          <p:cNvSpPr txBox="1"/>
          <p:nvPr/>
        </p:nvSpPr>
        <p:spPr>
          <a:xfrm>
            <a:off x="782525" y="1778750"/>
            <a:ext cx="11013300" cy="445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US" sz="1300" u="none" cap="none" strike="noStrike">
                <a:solidFill>
                  <a:srgbClr val="073763"/>
                </a:solidFill>
                <a:latin typeface="Roboto"/>
                <a:ea typeface="Roboto"/>
                <a:cs typeface="Roboto"/>
                <a:sym typeface="Roboto"/>
              </a:rPr>
              <a:t>Product Backlog en Book Inn App</a:t>
            </a:r>
            <a:endParaRPr b="1"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1200"/>
              </a:spcBef>
              <a:spcAft>
                <a:spcPts val="0"/>
              </a:spcAft>
              <a:buClr>
                <a:srgbClr val="073763"/>
              </a:buClr>
              <a:buSzPts val="1300"/>
              <a:buFont typeface="Arial"/>
              <a:buChar char="●"/>
            </a:pPr>
            <a:r>
              <a:rPr b="0" i="0" lang="en-US" sz="1300" u="none" cap="none" strike="noStrike">
                <a:solidFill>
                  <a:srgbClr val="073763"/>
                </a:solidFill>
                <a:latin typeface="Roboto"/>
                <a:ea typeface="Roboto"/>
                <a:cs typeface="Roboto"/>
                <a:sym typeface="Roboto"/>
              </a:rPr>
              <a:t>Se construyó una </a:t>
            </a:r>
            <a:r>
              <a:rPr b="1" i="0" lang="en-US" sz="1300" u="none" cap="none" strike="noStrike">
                <a:solidFill>
                  <a:srgbClr val="073763"/>
                </a:solidFill>
                <a:latin typeface="Roboto"/>
                <a:ea typeface="Roboto"/>
                <a:cs typeface="Roboto"/>
                <a:sym typeface="Roboto"/>
              </a:rPr>
              <a:t>lista priorizada de épicas e historias de usuario</a:t>
            </a:r>
            <a:r>
              <a:rPr b="0" i="0" lang="en-US" sz="1300" u="none" cap="none" strike="noStrike">
                <a:solidFill>
                  <a:srgbClr val="073763"/>
                </a:solidFill>
                <a:latin typeface="Roboto"/>
                <a:ea typeface="Roboto"/>
                <a:cs typeface="Roboto"/>
                <a:sym typeface="Roboto"/>
              </a:rPr>
              <a:t> basadas en los requerimientos del sistema.</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0"/>
              </a:spcBef>
              <a:spcAft>
                <a:spcPts val="0"/>
              </a:spcAft>
              <a:buClr>
                <a:srgbClr val="073763"/>
              </a:buClr>
              <a:buSzPts val="1300"/>
              <a:buFont typeface="Arial"/>
              <a:buChar char="●"/>
            </a:pPr>
            <a:r>
              <a:rPr b="0" i="0" lang="en-US" sz="1300" u="none" cap="none" strike="noStrike">
                <a:solidFill>
                  <a:srgbClr val="073763"/>
                </a:solidFill>
                <a:latin typeface="Roboto"/>
                <a:ea typeface="Roboto"/>
                <a:cs typeface="Roboto"/>
                <a:sym typeface="Roboto"/>
              </a:rPr>
              <a:t>Cada historia incluye: </a:t>
            </a:r>
            <a:r>
              <a:rPr b="1" i="0" lang="en-US" sz="1300" u="none" cap="none" strike="noStrike">
                <a:solidFill>
                  <a:srgbClr val="073763"/>
                </a:solidFill>
                <a:latin typeface="Roboto"/>
                <a:ea typeface="Roboto"/>
                <a:cs typeface="Roboto"/>
                <a:sym typeface="Roboto"/>
              </a:rPr>
              <a:t>descripción, prioridad, estimación de esfuerzo y componentes/artefactos</a:t>
            </a:r>
            <a:r>
              <a:rPr b="0" i="0" lang="en-US" sz="1300" u="none" cap="none" strike="noStrike">
                <a:solidFill>
                  <a:srgbClr val="073763"/>
                </a:solidFill>
                <a:latin typeface="Roboto"/>
                <a:ea typeface="Roboto"/>
                <a:cs typeface="Roboto"/>
                <a:sym typeface="Roboto"/>
              </a:rPr>
              <a:t> a desarrollar.</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0"/>
              </a:spcBef>
              <a:spcAft>
                <a:spcPts val="0"/>
              </a:spcAft>
              <a:buClr>
                <a:srgbClr val="073763"/>
              </a:buClr>
              <a:buSzPts val="1300"/>
              <a:buFont typeface="Arial"/>
              <a:buChar char="●"/>
            </a:pPr>
            <a:r>
              <a:rPr b="0" i="0" lang="en-US" sz="1300" u="none" cap="none" strike="noStrike">
                <a:solidFill>
                  <a:srgbClr val="073763"/>
                </a:solidFill>
                <a:latin typeface="Roboto"/>
                <a:ea typeface="Roboto"/>
                <a:cs typeface="Roboto"/>
                <a:sym typeface="Roboto"/>
              </a:rPr>
              <a:t>El backlog se dividió en </a:t>
            </a:r>
            <a:r>
              <a:rPr b="1" i="0" lang="en-US" sz="1300" u="none" cap="none" strike="noStrike">
                <a:solidFill>
                  <a:srgbClr val="073763"/>
                </a:solidFill>
                <a:latin typeface="Roboto"/>
                <a:ea typeface="Roboto"/>
                <a:cs typeface="Roboto"/>
                <a:sym typeface="Roboto"/>
              </a:rPr>
              <a:t>sprints semanales</a:t>
            </a:r>
            <a:r>
              <a:rPr b="0" i="0" lang="en-US" sz="1300" u="none" cap="none" strike="noStrike">
                <a:solidFill>
                  <a:srgbClr val="073763"/>
                </a:solidFill>
                <a:latin typeface="Roboto"/>
                <a:ea typeface="Roboto"/>
                <a:cs typeface="Roboto"/>
                <a:sym typeface="Roboto"/>
              </a:rPr>
              <a:t>, asegurando la entrega de valor en cada iteración.</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0"/>
              </a:spcBef>
              <a:spcAft>
                <a:spcPts val="0"/>
              </a:spcAft>
              <a:buClr>
                <a:srgbClr val="073763"/>
              </a:buClr>
              <a:buSzPts val="1300"/>
              <a:buFont typeface="Roboto"/>
              <a:buChar char="●"/>
            </a:pPr>
            <a:r>
              <a:rPr b="0" i="0" lang="en-US" sz="1300" u="none" cap="none" strike="noStrike">
                <a:solidFill>
                  <a:srgbClr val="073763"/>
                </a:solidFill>
                <a:latin typeface="Roboto"/>
                <a:ea typeface="Roboto"/>
                <a:cs typeface="Roboto"/>
                <a:sym typeface="Roboto"/>
              </a:rPr>
              <a:t>Ejemplos de historias:</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1" marL="914400" marR="0" rtl="0" algn="l">
              <a:lnSpc>
                <a:spcPct val="115000"/>
              </a:lnSpc>
              <a:spcBef>
                <a:spcPts val="0"/>
              </a:spcBef>
              <a:spcAft>
                <a:spcPts val="0"/>
              </a:spcAft>
              <a:buClr>
                <a:srgbClr val="073763"/>
              </a:buClr>
              <a:buSzPts val="1300"/>
              <a:buFont typeface="Roboto"/>
              <a:buChar char="○"/>
            </a:pPr>
            <a:r>
              <a:rPr b="0" i="0" lang="en-US" sz="1300" u="none" cap="none" strike="noStrike">
                <a:solidFill>
                  <a:srgbClr val="073763"/>
                </a:solidFill>
                <a:latin typeface="Roboto"/>
                <a:ea typeface="Roboto"/>
                <a:cs typeface="Roboto"/>
                <a:sym typeface="Roboto"/>
              </a:rPr>
              <a:t>Registro e inicio de sesión de clientes.</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1" marL="914400" marR="0" rtl="0" algn="l">
              <a:lnSpc>
                <a:spcPct val="115000"/>
              </a:lnSpc>
              <a:spcBef>
                <a:spcPts val="0"/>
              </a:spcBef>
              <a:spcAft>
                <a:spcPts val="0"/>
              </a:spcAft>
              <a:buClr>
                <a:srgbClr val="073763"/>
              </a:buClr>
              <a:buSzPts val="1300"/>
              <a:buFont typeface="Roboto"/>
              <a:buChar char="○"/>
            </a:pPr>
            <a:r>
              <a:rPr b="0" i="0" lang="en-US" sz="1300" u="none" cap="none" strike="noStrike">
                <a:solidFill>
                  <a:srgbClr val="073763"/>
                </a:solidFill>
                <a:latin typeface="Roboto"/>
                <a:ea typeface="Roboto"/>
                <a:cs typeface="Roboto"/>
                <a:sym typeface="Roboto"/>
              </a:rPr>
              <a:t>Gestión de disponibilidad de habitaciones.</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1" marL="914400" marR="0" rtl="0" algn="l">
              <a:lnSpc>
                <a:spcPct val="115000"/>
              </a:lnSpc>
              <a:spcBef>
                <a:spcPts val="0"/>
              </a:spcBef>
              <a:spcAft>
                <a:spcPts val="0"/>
              </a:spcAft>
              <a:buClr>
                <a:srgbClr val="073763"/>
              </a:buClr>
              <a:buSzPts val="1300"/>
              <a:buFont typeface="Roboto"/>
              <a:buChar char="○"/>
            </a:pPr>
            <a:r>
              <a:rPr b="0" i="0" lang="en-US" sz="1300" u="none" cap="none" strike="noStrike">
                <a:solidFill>
                  <a:srgbClr val="073763"/>
                </a:solidFill>
                <a:latin typeface="Roboto"/>
                <a:ea typeface="Roboto"/>
                <a:cs typeface="Roboto"/>
                <a:sym typeface="Roboto"/>
              </a:rPr>
              <a:t>Realización y modificación de reservas.</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1" marL="914400" marR="0" rtl="0" algn="l">
              <a:lnSpc>
                <a:spcPct val="115000"/>
              </a:lnSpc>
              <a:spcBef>
                <a:spcPts val="0"/>
              </a:spcBef>
              <a:spcAft>
                <a:spcPts val="0"/>
              </a:spcAft>
              <a:buClr>
                <a:srgbClr val="073763"/>
              </a:buClr>
              <a:buSzPts val="1300"/>
              <a:buFont typeface="Roboto"/>
              <a:buChar char="○"/>
            </a:pPr>
            <a:r>
              <a:rPr b="0" i="0" lang="en-US" sz="1300" u="none" cap="none" strike="noStrike">
                <a:solidFill>
                  <a:srgbClr val="073763"/>
                </a:solidFill>
                <a:latin typeface="Roboto"/>
                <a:ea typeface="Roboto"/>
                <a:cs typeface="Roboto"/>
                <a:sym typeface="Roboto"/>
              </a:rPr>
              <a:t>Control de pagos y reportes administrativos.</a:t>
            </a:r>
            <a:br>
              <a:rPr b="0" i="0" lang="en-US" sz="1300" u="none" cap="none" strike="noStrike">
                <a:solidFill>
                  <a:srgbClr val="073763"/>
                </a:solidFill>
                <a:latin typeface="Roboto"/>
                <a:ea typeface="Roboto"/>
                <a:cs typeface="Roboto"/>
                <a:sym typeface="Roboto"/>
              </a:rPr>
            </a:br>
            <a:endParaRPr b="0" i="0" sz="1300" u="none" cap="none" strike="noStrike">
              <a:solidFill>
                <a:srgbClr val="073763"/>
              </a:solidFill>
              <a:latin typeface="Roboto"/>
              <a:ea typeface="Roboto"/>
              <a:cs typeface="Roboto"/>
              <a:sym typeface="Roboto"/>
            </a:endParaRPr>
          </a:p>
          <a:p>
            <a:pPr indent="-311150" lvl="0" marL="457200" marR="0" rtl="0" algn="l">
              <a:lnSpc>
                <a:spcPct val="115000"/>
              </a:lnSpc>
              <a:spcBef>
                <a:spcPts val="0"/>
              </a:spcBef>
              <a:spcAft>
                <a:spcPts val="0"/>
              </a:spcAft>
              <a:buClr>
                <a:srgbClr val="073763"/>
              </a:buClr>
              <a:buSzPts val="1300"/>
              <a:buFont typeface="Roboto"/>
              <a:buChar char="●"/>
            </a:pPr>
            <a:r>
              <a:rPr b="0" i="0" lang="en-US" sz="1300" u="none" cap="none" strike="noStrike">
                <a:solidFill>
                  <a:srgbClr val="073763"/>
                </a:solidFill>
                <a:latin typeface="Roboto"/>
                <a:ea typeface="Roboto"/>
                <a:cs typeface="Roboto"/>
                <a:sym typeface="Roboto"/>
              </a:rPr>
              <a:t>Este backlog permitió organizar el trabajo del equipo y dar visibilidad al avance del proyecto.</a:t>
            </a:r>
            <a:endParaRPr b="0" i="0" sz="1300" u="none" cap="none" strike="noStrike">
              <a:solidFill>
                <a:srgbClr val="073763"/>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8ad4a1a3e8_1_126"/>
          <p:cNvSpPr txBox="1"/>
          <p:nvPr>
            <p:ph type="title"/>
          </p:nvPr>
        </p:nvSpPr>
        <p:spPr>
          <a:xfrm>
            <a:off x="3069000" y="709325"/>
            <a:ext cx="6054000" cy="1116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40909"/>
              <a:buNone/>
            </a:pPr>
            <a:r>
              <a:rPr b="1" lang="en-US">
                <a:solidFill>
                  <a:srgbClr val="073763"/>
                </a:solidFill>
                <a:latin typeface="Roboto"/>
                <a:ea typeface="Roboto"/>
                <a:cs typeface="Roboto"/>
                <a:sym typeface="Roboto"/>
              </a:rPr>
              <a:t>Herramientas de gestión</a:t>
            </a:r>
            <a:endParaRPr b="1">
              <a:solidFill>
                <a:srgbClr val="073763"/>
              </a:solidFill>
              <a:latin typeface="Roboto"/>
              <a:ea typeface="Roboto"/>
              <a:cs typeface="Roboto"/>
              <a:sym typeface="Roboto"/>
            </a:endParaRPr>
          </a:p>
        </p:txBody>
      </p:sp>
      <p:sp>
        <p:nvSpPr>
          <p:cNvPr id="185" name="Google Shape;185;g38ad4a1a3e8_1_126"/>
          <p:cNvSpPr txBox="1"/>
          <p:nvPr>
            <p:ph idx="1" type="body"/>
          </p:nvPr>
        </p:nvSpPr>
        <p:spPr>
          <a:xfrm>
            <a:off x="838200" y="1825625"/>
            <a:ext cx="10515600" cy="39627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lang="en-US">
                <a:solidFill>
                  <a:srgbClr val="073763"/>
                </a:solidFill>
                <a:latin typeface="Roboto"/>
                <a:ea typeface="Roboto"/>
                <a:cs typeface="Roboto"/>
                <a:sym typeface="Roboto"/>
              </a:rPr>
              <a:t>Para la gestión de </a:t>
            </a:r>
            <a:r>
              <a:rPr b="1" lang="en-US">
                <a:solidFill>
                  <a:srgbClr val="073763"/>
                </a:solidFill>
                <a:latin typeface="Roboto"/>
                <a:ea typeface="Roboto"/>
                <a:cs typeface="Roboto"/>
                <a:sym typeface="Roboto"/>
              </a:rPr>
              <a:t>Book Inn App </a:t>
            </a:r>
            <a:r>
              <a:rPr lang="en-US">
                <a:solidFill>
                  <a:srgbClr val="073763"/>
                </a:solidFill>
                <a:latin typeface="Roboto"/>
                <a:ea typeface="Roboto"/>
                <a:cs typeface="Roboto"/>
                <a:sym typeface="Roboto"/>
              </a:rPr>
              <a:t>usamos </a:t>
            </a:r>
            <a:r>
              <a:rPr lang="en-US">
                <a:solidFill>
                  <a:srgbClr val="073763"/>
                </a:solidFill>
                <a:latin typeface="Roboto"/>
                <a:ea typeface="Roboto"/>
                <a:cs typeface="Roboto"/>
                <a:sym typeface="Roboto"/>
              </a:rPr>
              <a:t>herramientas centradas con la metodología ágil Scrum. Entre ellas incluimos a </a:t>
            </a:r>
            <a:r>
              <a:rPr b="1" lang="en-US">
                <a:solidFill>
                  <a:srgbClr val="073763"/>
                </a:solidFill>
                <a:latin typeface="Roboto"/>
                <a:ea typeface="Roboto"/>
                <a:cs typeface="Roboto"/>
                <a:sym typeface="Roboto"/>
              </a:rPr>
              <a:t>Trello</a:t>
            </a:r>
            <a:r>
              <a:rPr lang="en-US">
                <a:solidFill>
                  <a:srgbClr val="073763"/>
                </a:solidFill>
                <a:latin typeface="Roboto"/>
                <a:ea typeface="Roboto"/>
                <a:cs typeface="Roboto"/>
                <a:sym typeface="Roboto"/>
              </a:rPr>
              <a:t> y </a:t>
            </a:r>
            <a:r>
              <a:rPr b="1" lang="en-US">
                <a:solidFill>
                  <a:srgbClr val="073763"/>
                </a:solidFill>
                <a:latin typeface="Roboto"/>
                <a:ea typeface="Roboto"/>
                <a:cs typeface="Roboto"/>
                <a:sym typeface="Roboto"/>
              </a:rPr>
              <a:t>Miro</a:t>
            </a:r>
            <a:r>
              <a:rPr lang="en-US">
                <a:solidFill>
                  <a:srgbClr val="073763"/>
                </a:solidFill>
                <a:latin typeface="Roboto"/>
                <a:ea typeface="Roboto"/>
                <a:cs typeface="Roboto"/>
                <a:sym typeface="Roboto"/>
              </a:rPr>
              <a:t>, que nos permitió organizar las tareas, asignar responsabilidades y dar seguimiento al avance de cada Sprint.</a:t>
            </a:r>
            <a:br>
              <a:rPr lang="en-US">
                <a:solidFill>
                  <a:srgbClr val="073763"/>
                </a:solidFill>
                <a:latin typeface="Roboto"/>
                <a:ea typeface="Roboto"/>
                <a:cs typeface="Roboto"/>
                <a:sym typeface="Roboto"/>
              </a:rPr>
            </a:br>
            <a:br>
              <a:rPr lang="en-US">
                <a:solidFill>
                  <a:srgbClr val="073763"/>
                </a:solidFill>
                <a:latin typeface="Roboto"/>
                <a:ea typeface="Roboto"/>
                <a:cs typeface="Roboto"/>
                <a:sym typeface="Roboto"/>
              </a:rPr>
            </a:br>
            <a:r>
              <a:rPr lang="en-US">
                <a:solidFill>
                  <a:srgbClr val="073763"/>
                </a:solidFill>
                <a:latin typeface="Roboto"/>
                <a:ea typeface="Roboto"/>
                <a:cs typeface="Roboto"/>
                <a:sym typeface="Roboto"/>
              </a:rPr>
              <a:t>Además de que contamos con el Product Backlog y el Roadmap, que nos ayudaron a priorizar las épicas e historias de usuario, también nos ayudaron a planificar su desarrollo a tiempo. Estas herramientas aseguran una mejor comunicación entre el equipo, control del progreso y adaptación a cambios durante el desarrollo.</a:t>
            </a:r>
            <a:endParaRPr>
              <a:solidFill>
                <a:srgbClr val="073763"/>
              </a:solidFill>
              <a:latin typeface="Roboto"/>
              <a:ea typeface="Roboto"/>
              <a:cs typeface="Roboto"/>
              <a:sym typeface="Roboto"/>
            </a:endParaRPr>
          </a:p>
        </p:txBody>
      </p:sp>
      <p:pic>
        <p:nvPicPr>
          <p:cNvPr descr="Logotipo&#10;&#10;Descripción generada automáticamente" id="186" name="Google Shape;186;g38ad4a1a3e8_1_126"/>
          <p:cNvPicPr preferRelativeResize="0"/>
          <p:nvPr/>
        </p:nvPicPr>
        <p:blipFill rotWithShape="1">
          <a:blip r:embed="rId3">
            <a:alphaModFix/>
          </a:blip>
          <a:srcRect b="0" l="0" r="0" t="0"/>
          <a:stretch/>
        </p:blipFill>
        <p:spPr>
          <a:xfrm>
            <a:off x="305049" y="72495"/>
            <a:ext cx="1252912" cy="281118"/>
          </a:xfrm>
          <a:prstGeom prst="rect">
            <a:avLst/>
          </a:prstGeom>
          <a:noFill/>
          <a:ln>
            <a:noFill/>
          </a:ln>
        </p:spPr>
      </p:pic>
      <p:cxnSp>
        <p:nvCxnSpPr>
          <p:cNvPr id="187" name="Google Shape;187;g38ad4a1a3e8_1_126"/>
          <p:cNvCxnSpPr/>
          <p:nvPr/>
        </p:nvCxnSpPr>
        <p:spPr>
          <a:xfrm>
            <a:off x="1692407" y="74309"/>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88" name="Google Shape;188;g38ad4a1a3e8_1_126"/>
          <p:cNvSpPr txBox="1"/>
          <p:nvPr/>
        </p:nvSpPr>
        <p:spPr>
          <a:xfrm>
            <a:off x="1722224" y="74309"/>
            <a:ext cx="292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Ingeniería de software</a:t>
            </a:r>
            <a:endParaRPr b="0" i="0" sz="1400" u="none" cap="none" strike="noStrike">
              <a:solidFill>
                <a:srgbClr val="073763"/>
              </a:solidFill>
              <a:latin typeface="Arial"/>
              <a:ea typeface="Arial"/>
              <a:cs typeface="Arial"/>
              <a:sym typeface="Arial"/>
            </a:endParaRPr>
          </a:p>
        </p:txBody>
      </p:sp>
      <p:cxnSp>
        <p:nvCxnSpPr>
          <p:cNvPr id="189" name="Google Shape;189;g38ad4a1a3e8_1_126"/>
          <p:cNvCxnSpPr/>
          <p:nvPr/>
        </p:nvCxnSpPr>
        <p:spPr>
          <a:xfrm>
            <a:off x="4433310" y="72495"/>
            <a:ext cx="0" cy="281100"/>
          </a:xfrm>
          <a:prstGeom prst="straightConnector1">
            <a:avLst/>
          </a:prstGeom>
          <a:noFill/>
          <a:ln cap="rnd" cmpd="sng" w="19050">
            <a:solidFill>
              <a:srgbClr val="000000"/>
            </a:solidFill>
            <a:prstDash val="solid"/>
            <a:miter lim="800000"/>
            <a:headEnd len="sm" w="sm" type="none"/>
            <a:tailEnd len="sm" w="sm" type="none"/>
          </a:ln>
        </p:spPr>
      </p:cxnSp>
      <p:sp>
        <p:nvSpPr>
          <p:cNvPr id="190" name="Google Shape;190;g38ad4a1a3e8_1_126"/>
          <p:cNvSpPr txBox="1"/>
          <p:nvPr/>
        </p:nvSpPr>
        <p:spPr>
          <a:xfrm>
            <a:off x="4433310" y="70177"/>
            <a:ext cx="19890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600"/>
              <a:buFont typeface="Arial"/>
              <a:buNone/>
            </a:pPr>
            <a:r>
              <a:rPr b="0" i="0" lang="en-US" sz="1600" u="none" cap="none" strike="noStrike">
                <a:solidFill>
                  <a:srgbClr val="073763"/>
                </a:solidFill>
                <a:latin typeface="Calibri"/>
                <a:ea typeface="Calibri"/>
                <a:cs typeface="Calibri"/>
                <a:sym typeface="Calibri"/>
              </a:rPr>
              <a:t>Grupo 4</a:t>
            </a:r>
            <a:endParaRPr b="0" i="0" sz="1400" u="none" cap="none" strike="noStrike">
              <a:solidFill>
                <a:srgbClr val="07376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